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13"/>
  </p:notesMasterIdLst>
  <p:sldIdLst>
    <p:sldId id="256" r:id="rId2"/>
    <p:sldId id="257" r:id="rId3"/>
    <p:sldId id="271" r:id="rId4"/>
    <p:sldId id="273" r:id="rId5"/>
    <p:sldId id="261" r:id="rId6"/>
    <p:sldId id="272" r:id="rId7"/>
    <p:sldId id="274" r:id="rId8"/>
    <p:sldId id="262" r:id="rId9"/>
    <p:sldId id="276" r:id="rId10"/>
    <p:sldId id="275" r:id="rId11"/>
    <p:sldId id="277" r:id="rId12"/>
  </p:sldIdLst>
  <p:sldSz cx="12192000" cy="6858000"/>
  <p:notesSz cx="6858000" cy="9144000"/>
  <p:custDataLst>
    <p:tags r:id="rId1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1" d="100"/>
          <a:sy n="71" d="100"/>
        </p:scale>
        <p:origin x="220" y="3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2C41F-8495-425F-9758-A6A4A9F36151}" type="datetimeFigureOut">
              <a:rPr lang="en-US" smtClean="0"/>
              <a:t>12/12/2021</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66CD8-110A-4B5D-AB56-3CE5F98D55B9}" type="slidenum">
              <a:rPr lang="en-US" smtClean="0"/>
              <a:t>‹#›</a:t>
            </a:fld>
            <a:endParaRPr lang="en-US"/>
          </a:p>
        </p:txBody>
      </p:sp>
    </p:spTree>
    <p:extLst>
      <p:ext uri="{BB962C8B-B14F-4D97-AF65-F5344CB8AC3E}">
        <p14:creationId xmlns:p14="http://schemas.microsoft.com/office/powerpoint/2010/main" val="2977197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a:extLst>
              <a:ext uri="{FF2B5EF4-FFF2-40B4-BE49-F238E27FC236}">
                <a16:creationId xmlns:a16="http://schemas.microsoft.com/office/drawing/2014/main" id="{59D898A2-FB20-4A10-8A67-B6AA3A3A9B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a:extLst>
              <a:ext uri="{FF2B5EF4-FFF2-40B4-BE49-F238E27FC236}">
                <a16:creationId xmlns:a16="http://schemas.microsoft.com/office/drawing/2014/main" id="{A61E11A5-89BC-4164-836B-5C7D46073CB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10244" name="Θέση αριθμού διαφάνειας 3">
            <a:extLst>
              <a:ext uri="{FF2B5EF4-FFF2-40B4-BE49-F238E27FC236}">
                <a16:creationId xmlns:a16="http://schemas.microsoft.com/office/drawing/2014/main" id="{2247230A-F5B7-423F-8907-628DCD1621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DDE4157-F7D1-4B6F-8189-8D5AE4E5AD30}" type="slidenum">
              <a:rPr lang="en-GB" altLang="el-GR" smtClean="0">
                <a:latin typeface="Calibri" panose="020F0502020204030204" pitchFamily="34" charset="0"/>
              </a:rPr>
              <a:pPr/>
              <a:t>3</a:t>
            </a:fld>
            <a:endParaRPr lang="en-GB" altLang="el-GR">
              <a:latin typeface="Calibri" panose="020F0502020204030204" pitchFamily="34" charset="0"/>
            </a:endParaRPr>
          </a:p>
        </p:txBody>
      </p:sp>
    </p:spTree>
    <p:extLst>
      <p:ext uri="{BB962C8B-B14F-4D97-AF65-F5344CB8AC3E}">
        <p14:creationId xmlns:p14="http://schemas.microsoft.com/office/powerpoint/2010/main" val="2622903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14579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5293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9840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612659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5918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756737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740478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4656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36338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12/12/2021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77136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72503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21B3418-14C2-484E-9E81-E76388C2DC14}" type="datetimeFigureOut">
              <a:rPr lang="el-GR" smtClean="0"/>
              <a:t>12/12/2021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3547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E21B3418-14C2-484E-9E81-E76388C2DC14}" type="datetimeFigureOut">
              <a:rPr lang="el-GR" smtClean="0"/>
              <a:t>12/12/2021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94388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B3418-14C2-484E-9E81-E76388C2DC14}" type="datetimeFigureOut">
              <a:rPr lang="el-GR" smtClean="0"/>
              <a:t>12/12/2021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93143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81011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12/12/2021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09202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21B3418-14C2-484E-9E81-E76388C2DC14}" type="datetimeFigureOut">
              <a:rPr lang="el-GR" smtClean="0"/>
              <a:t>12/12/2021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3E4DD0F-77A7-46AD-AEFB-E69ABAB16EB0}" type="slidenum">
              <a:rPr lang="el-GR" smtClean="0"/>
              <a:t>‹#›</a:t>
            </a:fld>
            <a:endParaRPr lang="el-GR"/>
          </a:p>
        </p:txBody>
      </p:sp>
    </p:spTree>
    <p:extLst>
      <p:ext uri="{BB962C8B-B14F-4D97-AF65-F5344CB8AC3E}">
        <p14:creationId xmlns:p14="http://schemas.microsoft.com/office/powerpoint/2010/main" val="156425540"/>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786157" y="2008614"/>
            <a:ext cx="8915399" cy="2262781"/>
          </a:xfrm>
        </p:spPr>
        <p:txBody>
          <a:bodyPr>
            <a:normAutofit/>
          </a:bodyPr>
          <a:lstStyle/>
          <a:p>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Σύγχρονες διερευνητικές προσεγγίσεις</a:t>
            </a:r>
            <a:endParaRPr lang="el-G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1935061" y="4548231"/>
            <a:ext cx="9144000" cy="1447800"/>
          </a:xfrm>
        </p:spPr>
        <p:txBody>
          <a:bodyPr>
            <a:normAutofit/>
          </a:bodyPr>
          <a:lstStyle/>
          <a:p>
            <a:r>
              <a:rPr lang="el-GR" sz="2800" i="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Τι είναι και πως εφαρμόζεται σε πραγματικές συνθήκες τάξης</a:t>
            </a:r>
            <a:endParaRPr lang="el-GR" sz="2800"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99519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11323" y="348348"/>
            <a:ext cx="5881382" cy="868056"/>
          </a:xfrm>
        </p:spPr>
        <p:txBody>
          <a:bodyPr>
            <a:normAutofit/>
          </a:bodyPr>
          <a:lstStyle/>
          <a:p>
            <a:r>
              <a:rPr lang="el-GR" sz="3600" dirty="0" smtClean="0">
                <a:effectLst>
                  <a:outerShdw blurRad="38100" dist="38100" dir="2700000" algn="tl">
                    <a:srgbClr val="000000">
                      <a:alpha val="43137"/>
                    </a:srgbClr>
                  </a:outerShdw>
                </a:effectLst>
              </a:rPr>
              <a:t>Νόμος του </a:t>
            </a:r>
            <a:r>
              <a:rPr lang="en-US" sz="3600" dirty="0" smtClean="0">
                <a:effectLst>
                  <a:outerShdw blurRad="38100" dist="38100" dir="2700000" algn="tl">
                    <a:srgbClr val="000000">
                      <a:alpha val="43137"/>
                    </a:srgbClr>
                  </a:outerShdw>
                </a:effectLst>
              </a:rPr>
              <a:t>Hooke</a:t>
            </a:r>
            <a:r>
              <a:rPr lang="el-GR" sz="3600" dirty="0" smtClean="0">
                <a:effectLst>
                  <a:outerShdw blurRad="38100" dist="38100" dir="2700000" algn="tl">
                    <a:srgbClr val="000000">
                      <a:alpha val="43137"/>
                    </a:srgbClr>
                  </a:outerShdw>
                </a:effectLst>
              </a:rPr>
              <a:t> (2/2)</a:t>
            </a:r>
            <a:endParaRPr lang="en-US" sz="3600"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291905" y="1216404"/>
            <a:ext cx="10061896" cy="5259897"/>
          </a:xfrm>
        </p:spPr>
        <p:txBody>
          <a:bodyPr>
            <a:noAutofit/>
          </a:bodyPr>
          <a:lstStyle/>
          <a:p>
            <a:pPr lvl="0"/>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 (30’): Έρευνα</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marL="0"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αυτή τη φάση οι μαθητές εμπλέκονται σε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κατευθυνόμενη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διερεύνηση</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αρχικά επιχειρούν να κάνουν μια υπόθεση προκειμένου να απαντήσουν </a:t>
            </a:r>
            <a:r>
              <a:rPr lang="el-GR" sz="2000" dirty="0" smtClean="0">
                <a:latin typeface="Calibri" panose="020F0502020204030204" pitchFamily="34" charset="0"/>
                <a:cs typeface="Calibri" panose="020F0502020204030204" pitchFamily="34" charset="0"/>
              </a:rPr>
              <a:t>το ερευνητικό ερώτημα. </a:t>
            </a:r>
            <a:r>
              <a:rPr lang="el-GR" sz="2000" dirty="0">
                <a:latin typeface="Calibri" panose="020F0502020204030204" pitchFamily="34" charset="0"/>
                <a:cs typeface="Calibri" panose="020F0502020204030204" pitchFamily="34" charset="0"/>
              </a:rPr>
              <a:t>Στη συνέχεια πειραματίζονται με τη βοήθεια προσομοίωσης, συλλέγουν στοιχεία και κατασκευάζουν γραφήματα τα οποία αποτελούν απεικονίσεις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Όλα αυτά συμβαίνουν με </a:t>
            </a:r>
            <a:r>
              <a:rPr lang="el-GR" sz="2000" dirty="0">
                <a:latin typeface="Calibri" panose="020F0502020204030204" pitchFamily="34" charset="0"/>
                <a:cs typeface="Calibri" panose="020F0502020204030204" pitchFamily="34" charset="0"/>
              </a:rPr>
              <a:t>τη βοήθεια του Φύλλου Εργασίας 1 (Δραστηριότητες 1 </a:t>
            </a:r>
            <a:r>
              <a:rPr lang="el-GR" sz="2000" dirty="0" smtClean="0">
                <a:latin typeface="Calibri" panose="020F0502020204030204" pitchFamily="34" charset="0"/>
                <a:cs typeface="Calibri" panose="020F0502020204030204" pitchFamily="34" charset="0"/>
              </a:rPr>
              <a:t>&amp; </a:t>
            </a:r>
            <a:r>
              <a:rPr lang="el-GR" sz="2000" dirty="0">
                <a:latin typeface="Calibri" panose="020F0502020204030204" pitchFamily="34" charset="0"/>
                <a:cs typeface="Calibri" panose="020F0502020204030204" pitchFamily="34" charset="0"/>
              </a:rPr>
              <a:t>2</a:t>
            </a:r>
            <a:r>
              <a:rPr lang="el-GR"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a:p>
            <a:r>
              <a:rPr lang="el-GR" sz="2000" dirty="0" smtClean="0">
                <a:latin typeface="Calibri" panose="020F0502020204030204" pitchFamily="34" charset="0"/>
                <a:cs typeface="Calibri" panose="020F0502020204030204" pitchFamily="34" charset="0"/>
              </a:rPr>
              <a:t>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 (10’): </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Συμπεράσματα</a:t>
            </a:r>
          </a:p>
          <a:p>
            <a:pPr marL="0" indent="0">
              <a:buNone/>
            </a:pPr>
            <a:r>
              <a:rPr lang="el-GR" sz="2000" dirty="0">
                <a:latin typeface="Calibri" panose="020F0502020204030204" pitchFamily="34" charset="0"/>
                <a:cs typeface="Calibri" panose="020F0502020204030204" pitchFamily="34" charset="0"/>
              </a:rPr>
              <a:t>Οι μαθητές κάθε ομάδας παρουσιάζουν τα ευρήματά τους στην ολομέλεια της τάξης. Συζητούνται οι ερμηνείες των γραφημάτων, ανταλλάσσονται σχετικές απόψεις και επιλέγονται, με τη βοήθεια του εκπαιδευτικού (εφόσον χρειάζεται) τα γραφήματα και οι ερμηνείες που αποτελούν ορθή «μετάφραση»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endParaRPr lang="el-GR" sz="2000" dirty="0" smtClean="0">
              <a:latin typeface="Calibri" panose="020F0502020204030204" pitchFamily="34" charset="0"/>
              <a:cs typeface="Calibri" panose="020F0502020204030204" pitchFamily="34" charset="0"/>
            </a:endParaRPr>
          </a:p>
          <a:p>
            <a:pPr marL="0" indent="0">
              <a:buNone/>
            </a:pPr>
            <a:r>
              <a:rPr lang="el-GR" sz="2000" dirty="0" smtClean="0">
                <a:latin typeface="Calibri" panose="020F0502020204030204" pitchFamily="34" charset="0"/>
                <a:cs typeface="Calibri" panose="020F0502020204030204" pitchFamily="34" charset="0"/>
              </a:rPr>
              <a:t>Επιπλέον</a:t>
            </a:r>
            <a:r>
              <a:rPr lang="el-GR" sz="2000" dirty="0">
                <a:latin typeface="Calibri" panose="020F0502020204030204" pitchFamily="34" charset="0"/>
                <a:cs typeface="Calibri" panose="020F0502020204030204" pitchFamily="34" charset="0"/>
              </a:rPr>
              <a:t>, με βάση αυτή τη διαδικασία και επίσης με τη βοήθεια του εκπαιδευτικού, </a:t>
            </a:r>
            <a:r>
              <a:rPr lang="el-GR" sz="2000" dirty="0" err="1">
                <a:latin typeface="Calibri" panose="020F0502020204030204" pitchFamily="34" charset="0"/>
                <a:cs typeface="Calibri" panose="020F0502020204030204" pitchFamily="34" charset="0"/>
              </a:rPr>
              <a:t>αναστοχάζονται</a:t>
            </a:r>
            <a:r>
              <a:rPr lang="el-GR" sz="2000" dirty="0">
                <a:latin typeface="Calibri" panose="020F0502020204030204" pitchFamily="34" charset="0"/>
                <a:cs typeface="Calibri" panose="020F0502020204030204" pitchFamily="34" charset="0"/>
              </a:rPr>
              <a:t> πάνω στις αρχικές τους απαντήσεις στα ερευνητικά ερωτήματα και διαπιστώνουν πιθανές αλλαγές στον τρόπο σκέψης τους αναφορικά με τον νόμο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(Φύλλο Εργασίας 2, Δραστηριότητα 2).</a:t>
            </a:r>
            <a:endParaRPr lang="en-US" sz="2000" dirty="0">
              <a:latin typeface="Calibri" panose="020F0502020204030204" pitchFamily="34" charset="0"/>
              <a:cs typeface="Calibri" panose="020F0502020204030204" pitchFamily="34" charset="0"/>
            </a:endParaRPr>
          </a:p>
          <a:p>
            <a:pPr marL="0" lvl="0" indent="0">
              <a:buNone/>
            </a:pPr>
            <a:r>
              <a:rPr lang="el-GR"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834805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5835"/>
            <a:ext cx="10515600" cy="1115737"/>
          </a:xfrm>
        </p:spPr>
        <p:txBody>
          <a:bodyPr>
            <a:normAutofit fontScale="90000"/>
          </a:bodyPr>
          <a:lstStyle/>
          <a:p>
            <a:pPr algn="ctr"/>
            <a:r>
              <a:rPr lang="el-GR" sz="3600" dirty="0" smtClean="0">
                <a:effectLst>
                  <a:outerShdw blurRad="38100" dist="38100" dir="2700000" algn="tl">
                    <a:srgbClr val="000000">
                      <a:alpha val="43137"/>
                    </a:srgbClr>
                  </a:outerShdw>
                </a:effectLst>
              </a:rPr>
              <a:t>Διερευνητική προσέγγιση</a:t>
            </a:r>
            <a:br>
              <a:rPr lang="el-GR" sz="3600" dirty="0" smtClean="0">
                <a:effectLst>
                  <a:outerShdw blurRad="38100" dist="38100" dir="2700000" algn="tl">
                    <a:srgbClr val="000000">
                      <a:alpha val="43137"/>
                    </a:srgbClr>
                  </a:outerShdw>
                </a:effectLst>
              </a:rPr>
            </a:br>
            <a:r>
              <a:rPr lang="el-GR" sz="3600" i="1" dirty="0" smtClean="0">
                <a:effectLst>
                  <a:outerShdw blurRad="38100" dist="38100" dir="2700000" algn="tl">
                    <a:srgbClr val="000000">
                      <a:alpha val="43137"/>
                    </a:srgbClr>
                  </a:outerShdw>
                </a:effectLst>
              </a:rPr>
              <a:t>Σχεδιαστικές απαιτήσεις για τον εκπαιδευτικό</a:t>
            </a:r>
            <a:endParaRPr lang="en-US" sz="3600" i="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367406" y="1484851"/>
            <a:ext cx="9877337" cy="5310232"/>
          </a:xfrm>
        </p:spPr>
        <p:txBody>
          <a:bodyPr>
            <a:normAutofit fontScale="85000" lnSpcReduction="20000"/>
          </a:bodyPr>
          <a:lstStyle/>
          <a:p>
            <a:pPr marL="0" indent="0">
              <a:buNone/>
            </a:pPr>
            <a:r>
              <a:rPr lang="el-GR" sz="24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Πως επιλέγω κατάλληλο θέμα;</a:t>
            </a:r>
          </a:p>
          <a:p>
            <a:pPr marL="0" indent="0">
              <a:buNone/>
            </a:pPr>
            <a:r>
              <a:rPr lang="el-GR" sz="2400" dirty="0" smtClean="0">
                <a:latin typeface="Calibri" panose="020F0502020204030204" pitchFamily="34" charset="0"/>
                <a:cs typeface="Calibri" panose="020F0502020204030204" pitchFamily="34" charset="0"/>
              </a:rPr>
              <a:t>Χρειάζεται να λάβω υπόψη </a:t>
            </a:r>
            <a:r>
              <a:rPr lang="el-GR" sz="2400" dirty="0">
                <a:latin typeface="Calibri" panose="020F0502020204030204" pitchFamily="34" charset="0"/>
                <a:cs typeface="Calibri" panose="020F0502020204030204" pitchFamily="34" charset="0"/>
              </a:rPr>
              <a:t>ότι </a:t>
            </a:r>
            <a:r>
              <a:rPr lang="el-GR" sz="2400" dirty="0" smtClean="0">
                <a:latin typeface="Calibri" panose="020F0502020204030204" pitchFamily="34" charset="0"/>
                <a:cs typeface="Calibri" panose="020F0502020204030204" pitchFamily="34" charset="0"/>
              </a:rPr>
              <a:t>οι </a:t>
            </a:r>
            <a:r>
              <a:rPr lang="el-GR" sz="2400" dirty="0">
                <a:latin typeface="Calibri" panose="020F0502020204030204" pitchFamily="34" charset="0"/>
                <a:cs typeface="Calibri" panose="020F0502020204030204" pitchFamily="34" charset="0"/>
              </a:rPr>
              <a:t>μαθητές θα </a:t>
            </a:r>
            <a:r>
              <a:rPr lang="el-GR" sz="2400" dirty="0" smtClean="0">
                <a:latin typeface="Calibri" panose="020F0502020204030204" pitchFamily="34" charset="0"/>
                <a:cs typeface="Calibri" panose="020F0502020204030204" pitchFamily="34" charset="0"/>
              </a:rPr>
              <a:t>πρέπει: </a:t>
            </a: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κάνουν μια </a:t>
            </a:r>
            <a:r>
              <a:rPr lang="el-GR" sz="24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υπόθεση</a:t>
            </a:r>
            <a:r>
              <a:rPr lang="el-GR" sz="2400" dirty="0" smtClean="0">
                <a:latin typeface="Calibri" panose="020F0502020204030204" pitchFamily="34" charset="0"/>
                <a:cs typeface="Calibri" panose="020F0502020204030204" pitchFamily="34" charset="0"/>
              </a:rPr>
              <a:t> που περιλαμβάνει μεταβλητές (ή να θέσουν ένα ερώτημα) </a:t>
            </a: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αξιοποιήσουν κάποια </a:t>
            </a:r>
            <a:r>
              <a:rPr lang="el-G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προσομοίωση</a:t>
            </a:r>
            <a:r>
              <a:rPr lang="el-GR" sz="2400" dirty="0">
                <a:latin typeface="Calibri" panose="020F0502020204030204" pitchFamily="34" charset="0"/>
                <a:cs typeface="Calibri" panose="020F0502020204030204" pitchFamily="34" charset="0"/>
              </a:rPr>
              <a:t> σε υπολογιστή στην οποία θα κάνουν έναν </a:t>
            </a:r>
            <a:r>
              <a:rPr lang="el-GR" sz="2400" dirty="0" err="1">
                <a:latin typeface="Calibri" panose="020F0502020204030204" pitchFamily="34" charset="0"/>
                <a:cs typeface="Calibri" panose="020F0502020204030204" pitchFamily="34" charset="0"/>
              </a:rPr>
              <a:t>μινι</a:t>
            </a:r>
            <a:r>
              <a:rPr lang="el-GR" sz="2400" dirty="0">
                <a:latin typeface="Calibri" panose="020F0502020204030204" pitchFamily="34" charset="0"/>
                <a:cs typeface="Calibri" panose="020F0502020204030204" pitchFamily="34" charset="0"/>
              </a:rPr>
              <a:t> πειραματισμό προκειμένου να συλλέξουν δεδομένα </a:t>
            </a:r>
            <a:endParaRPr lang="el-GR" sz="2400" dirty="0" smtClean="0">
              <a:latin typeface="Calibri" panose="020F0502020204030204" pitchFamily="34" charset="0"/>
              <a:cs typeface="Calibri" panose="020F0502020204030204" pitchFamily="34" charset="0"/>
            </a:endParaRPr>
          </a:p>
          <a:p>
            <a:r>
              <a:rPr lang="el-GR" sz="2400" dirty="0" smtClean="0">
                <a:latin typeface="Calibri" panose="020F0502020204030204" pitchFamily="34" charset="0"/>
                <a:cs typeface="Calibri" panose="020F0502020204030204" pitchFamily="34" charset="0"/>
              </a:rPr>
              <a:t>να </a:t>
            </a:r>
            <a:r>
              <a:rPr lang="el-GR" sz="2400" dirty="0">
                <a:latin typeface="Calibri" panose="020F0502020204030204" pitchFamily="34" charset="0"/>
                <a:cs typeface="Calibri" panose="020F0502020204030204" pitchFamily="34" charset="0"/>
              </a:rPr>
              <a:t>ερμηνεύσουν αυτά τα δεδομένα προκειμένου να ελέγξουν αν επιβεβαιώνεται ή απορρίπτεται η αρχική τους υπόθεση</a:t>
            </a:r>
            <a:r>
              <a:rPr lang="el-GR" sz="2400" dirty="0" smtClean="0">
                <a:latin typeface="Calibri" panose="020F0502020204030204" pitchFamily="34" charset="0"/>
                <a:cs typeface="Calibri" panose="020F0502020204030204" pitchFamily="34" charset="0"/>
              </a:rPr>
              <a:t>.</a:t>
            </a:r>
          </a:p>
          <a:p>
            <a:endParaRPr lang="el-GR" sz="2400" dirty="0">
              <a:latin typeface="Calibri" panose="020F0502020204030204" pitchFamily="34" charset="0"/>
              <a:cs typeface="Calibri" panose="020F0502020204030204" pitchFamily="34" charset="0"/>
            </a:endParaRPr>
          </a:p>
          <a:p>
            <a:pPr marL="0" indent="0">
              <a:buNone/>
            </a:pPr>
            <a:r>
              <a:rPr lang="el-GR" sz="2400" dirty="0" smtClean="0">
                <a:latin typeface="Calibri" panose="020F0502020204030204" pitchFamily="34" charset="0"/>
                <a:cs typeface="Calibri" panose="020F0502020204030204" pitchFamily="34" charset="0"/>
              </a:rPr>
              <a:t>Γενικότερα επιλέγουμε θέματα που </a:t>
            </a:r>
          </a:p>
          <a:p>
            <a:r>
              <a:rPr lang="el-GR" sz="2400" dirty="0" smtClean="0">
                <a:latin typeface="Calibri" panose="020F0502020204030204" pitchFamily="34" charset="0"/>
                <a:cs typeface="Calibri" panose="020F0502020204030204" pitchFamily="34" charset="0"/>
              </a:rPr>
              <a:t>δυσκολεύουν τους μαθητές</a:t>
            </a:r>
          </a:p>
          <a:p>
            <a:r>
              <a:rPr lang="el-GR" sz="2400" dirty="0" smtClean="0">
                <a:latin typeface="Calibri" panose="020F0502020204030204" pitchFamily="34" charset="0"/>
                <a:cs typeface="Calibri" panose="020F0502020204030204" pitchFamily="34" charset="0"/>
              </a:rPr>
              <a:t>απαιτούν πειραματισμό </a:t>
            </a:r>
          </a:p>
          <a:p>
            <a:r>
              <a:rPr lang="el-GR" sz="2400" dirty="0" smtClean="0">
                <a:latin typeface="Calibri" panose="020F0502020204030204" pitchFamily="34" charset="0"/>
                <a:cs typeface="Calibri" panose="020F0502020204030204" pitchFamily="34" charset="0"/>
              </a:rPr>
              <a:t>υπάρχουν σχετικές ψηφιακές προσομοιώσεις που επιτρέπουν πειραματισμό, δοκιμή υποθέσεων, πολλαπλές επαναλήψεις &amp; ακίνδυνα </a:t>
            </a:r>
            <a:r>
              <a:rPr lang="el-GR" sz="2400" dirty="0" smtClean="0">
                <a:latin typeface="Calibri" panose="020F0502020204030204" pitchFamily="34" charset="0"/>
                <a:cs typeface="Calibri" panose="020F0502020204030204" pitchFamily="34" charset="0"/>
                <a:sym typeface="Wingdings" panose="05000000000000000000" pitchFamily="2" charset="2"/>
              </a:rPr>
              <a:t></a:t>
            </a:r>
          </a:p>
          <a:p>
            <a:r>
              <a:rPr lang="el-GR" sz="2400" dirty="0" smtClean="0">
                <a:latin typeface="Calibri" panose="020F0502020204030204" pitchFamily="34" charset="0"/>
                <a:cs typeface="Calibri" panose="020F0502020204030204" pitchFamily="34" charset="0"/>
                <a:sym typeface="Wingdings" panose="05000000000000000000" pitchFamily="2" charset="2"/>
              </a:rPr>
              <a:t>Υπάρχει λογισμικό που επιτρέπει την ανάπτυξη πολλαπλών αναπαραστάσεων π.χ. λογιστικά φύλα για δημιουργία διαγραμμάτων</a:t>
            </a: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l-GR" sz="2400" dirty="0" smtClean="0">
              <a:latin typeface="Calibri" panose="020F0502020204030204" pitchFamily="34" charset="0"/>
              <a:cs typeface="Calibri" panose="020F0502020204030204" pitchFamily="34" charset="0"/>
            </a:endParaRPr>
          </a:p>
          <a:p>
            <a:pPr marL="0" indent="0">
              <a:buNone/>
            </a:pPr>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640675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981200" y="274638"/>
            <a:ext cx="8435280" cy="1143000"/>
          </a:xfrm>
          <a:noFill/>
          <a:ln>
            <a:gradFill>
              <a:gsLst>
                <a:gs pos="0">
                  <a:schemeClr val="accent1">
                    <a:lumMod val="5000"/>
                    <a:lumOff val="95000"/>
                  </a:schemeClr>
                </a:gs>
                <a:gs pos="74000">
                  <a:schemeClr val="accent4">
                    <a:lumMod val="60000"/>
                    <a:lumOff val="40000"/>
                  </a:schemeClr>
                </a:gs>
                <a:gs pos="83000">
                  <a:schemeClr val="accent1">
                    <a:lumMod val="45000"/>
                    <a:lumOff val="55000"/>
                  </a:schemeClr>
                </a:gs>
                <a:gs pos="100000">
                  <a:schemeClr val="accent1">
                    <a:lumMod val="30000"/>
                    <a:lumOff val="70000"/>
                  </a:schemeClr>
                </a:gs>
              </a:gsLst>
              <a:lin ang="5400000" scaled="1"/>
            </a:gradFill>
          </a:ln>
          <a:extLst/>
        </p:spPr>
        <p:txBody>
          <a:bodyPr>
            <a:normAutofit/>
          </a:bodyPr>
          <a:lstStyle/>
          <a:p>
            <a:pPr>
              <a:defRPr/>
            </a:pP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Τι είναι η Διερευνητική Μάθηση;</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125" name="Content Placeholder 2"/>
          <p:cNvSpPr>
            <a:spLocks noGrp="1"/>
          </p:cNvSpPr>
          <p:nvPr>
            <p:ph idx="1"/>
          </p:nvPr>
        </p:nvSpPr>
        <p:spPr>
          <a:xfrm>
            <a:off x="1981200" y="1929468"/>
            <a:ext cx="9523412" cy="3981754"/>
          </a:xfrm>
        </p:spPr>
        <p:txBody>
          <a:bodyPr>
            <a:normAutofit/>
          </a:bodyPr>
          <a:lstStyle/>
          <a:p>
            <a:pPr marL="0" indent="0">
              <a:buNone/>
            </a:pPr>
            <a:r>
              <a:rPr lang="el-GR" altLang="el-GR" sz="2000" dirty="0">
                <a:latin typeface="Calibri" panose="020F0502020204030204" pitchFamily="34" charset="0"/>
                <a:cs typeface="Calibri" panose="020F0502020204030204" pitchFamily="34" charset="0"/>
              </a:rPr>
              <a:t>Η διερευνητική μάθηση (</a:t>
            </a:r>
            <a:r>
              <a:rPr lang="en-US" altLang="el-GR" sz="2000" dirty="0">
                <a:latin typeface="Calibri" panose="020F0502020204030204" pitchFamily="34" charset="0"/>
                <a:cs typeface="Calibri" panose="020F0502020204030204" pitchFamily="34" charset="0"/>
              </a:rPr>
              <a:t>inquiry</a:t>
            </a:r>
            <a:r>
              <a:rPr lang="el-GR" altLang="el-GR" sz="2000" dirty="0">
                <a:latin typeface="Calibri" panose="020F0502020204030204" pitchFamily="34" charset="0"/>
                <a:cs typeface="Calibri" panose="020F0502020204030204" pitchFamily="34" charset="0"/>
              </a:rPr>
              <a:t>-</a:t>
            </a:r>
            <a:r>
              <a:rPr lang="en-US" altLang="el-GR" sz="2000" dirty="0">
                <a:latin typeface="Calibri" panose="020F0502020204030204" pitchFamily="34" charset="0"/>
                <a:cs typeface="Calibri" panose="020F0502020204030204" pitchFamily="34" charset="0"/>
              </a:rPr>
              <a:t>based learning</a:t>
            </a:r>
            <a:r>
              <a:rPr lang="el-GR" altLang="el-GR" sz="2000" dirty="0">
                <a:latin typeface="Calibri" panose="020F0502020204030204" pitchFamily="34" charset="0"/>
                <a:cs typeface="Calibri" panose="020F0502020204030204" pitchFamily="34" charset="0"/>
              </a:rPr>
              <a:t>) </a:t>
            </a:r>
            <a:endParaRPr lang="el-GR" altLang="el-GR" sz="2000" dirty="0" smtClean="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altLang="el-GR" sz="2000" dirty="0" smtClean="0">
                <a:latin typeface="Calibri" panose="020F0502020204030204" pitchFamily="34" charset="0"/>
                <a:cs typeface="Calibri" panose="020F0502020204030204" pitchFamily="34" charset="0"/>
              </a:rPr>
              <a:t>είναι </a:t>
            </a:r>
            <a:r>
              <a:rPr lang="el-GR" altLang="el-GR" sz="2000" dirty="0">
                <a:latin typeface="Calibri" panose="020F0502020204030204" pitchFamily="34" charset="0"/>
                <a:cs typeface="Calibri" panose="020F0502020204030204" pitchFamily="34" charset="0"/>
              </a:rPr>
              <a:t>μια </a:t>
            </a:r>
            <a:r>
              <a:rPr lang="el-GR" alt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μέθοδος διδασκαλίας </a:t>
            </a:r>
            <a:r>
              <a:rPr lang="el-GR" altLang="el-GR" sz="2000" dirty="0">
                <a:latin typeface="Calibri" panose="020F0502020204030204" pitchFamily="34" charset="0"/>
                <a:cs typeface="Calibri" panose="020F0502020204030204" pitchFamily="34" charset="0"/>
              </a:rPr>
              <a:t>που δίνει προτεραιότητα σε ερωτήματα, απορίες και ιδέες των μαθητών καθώς και στην ανάλυσή τους. </a:t>
            </a:r>
            <a:endParaRPr lang="el-GR" altLang="el-GR" sz="2000" dirty="0" smtClean="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sz="2000" dirty="0" err="1">
                <a:latin typeface="Calibri" panose="020F0502020204030204" pitchFamily="34" charset="0"/>
                <a:cs typeface="Calibri" panose="020F0502020204030204" pitchFamily="34" charset="0"/>
              </a:rPr>
              <a:t>ή</a:t>
            </a:r>
            <a:r>
              <a:rPr lang="en-US" sz="2000" dirty="0" err="1" smtClean="0">
                <a:latin typeface="Calibri" panose="020F0502020204030204" pitchFamily="34" charset="0"/>
                <a:cs typeface="Calibri" panose="020F0502020204030204" pitchFamily="34" charset="0"/>
              </a:rPr>
              <a:t>ρθε</a:t>
            </a:r>
            <a:r>
              <a:rPr lang="en-US" sz="2000" dirty="0" smtClean="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ως</a:t>
            </a:r>
            <a:r>
              <a:rPr lang="en-US" sz="2000" dirty="0">
                <a:latin typeface="Calibri" panose="020F0502020204030204" pitchFamily="34" charset="0"/>
                <a:cs typeface="Calibri" panose="020F0502020204030204" pitchFamily="34" charset="0"/>
              </a:rPr>
              <a:t> απ</a:t>
            </a:r>
            <a:r>
              <a:rPr lang="en-US" sz="2000" dirty="0" err="1">
                <a:latin typeface="Calibri" panose="020F0502020204030204" pitchFamily="34" charset="0"/>
                <a:cs typeface="Calibri" panose="020F0502020204030204" pitchFamily="34" charset="0"/>
              </a:rPr>
              <a:t>άντηση</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στις</a:t>
            </a:r>
            <a:r>
              <a:rPr lang="en-US" sz="2000" dirty="0">
                <a:latin typeface="Calibri" panose="020F0502020204030204" pitchFamily="34" charset="0"/>
                <a:cs typeface="Calibri" panose="020F0502020204030204" pitchFamily="34" charset="0"/>
              </a:rPr>
              <a:t> παρα</a:t>
            </a:r>
            <a:r>
              <a:rPr lang="en-US" sz="2000" dirty="0" err="1">
                <a:latin typeface="Calibri" panose="020F0502020204030204" pitchFamily="34" charset="0"/>
                <a:cs typeface="Calibri" panose="020F0502020204030204" pitchFamily="34" charset="0"/>
              </a:rPr>
              <a:t>δοσι</a:t>
            </a:r>
            <a:r>
              <a:rPr lang="en-US" sz="2000" dirty="0">
                <a:latin typeface="Calibri" panose="020F0502020204030204" pitchFamily="34" charset="0"/>
                <a:cs typeface="Calibri" panose="020F0502020204030204" pitchFamily="34" charset="0"/>
              </a:rPr>
              <a:t>ακές μορφές διδασκαλίας, σύμφωνα με τις οποίες οι άνθρωποι όφειλαν να απομνημονεύουν πληροφορίες. </a:t>
            </a:r>
            <a:endParaRPr lang="el-GR" altLang="el-GR" sz="2000" dirty="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altLang="el-GR" sz="2000" dirty="0" smtClean="0">
                <a:latin typeface="Calibri" panose="020F0502020204030204" pitchFamily="34" charset="0"/>
                <a:cs typeface="Calibri" panose="020F0502020204030204" pitchFamily="34" charset="0"/>
              </a:rPr>
              <a:t>μεταφέρει </a:t>
            </a:r>
            <a:r>
              <a:rPr lang="el-GR" altLang="el-GR" sz="2000" dirty="0">
                <a:latin typeface="Calibri" panose="020F0502020204030204" pitchFamily="34" charset="0"/>
                <a:cs typeface="Calibri" panose="020F0502020204030204" pitchFamily="34" charset="0"/>
              </a:rPr>
              <a:t>την </a:t>
            </a:r>
            <a:r>
              <a:rPr lang="el-GR" alt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Επιστημονική Μέθοδο </a:t>
            </a:r>
            <a:r>
              <a:rPr lang="el-GR" altLang="el-GR" sz="2000" dirty="0">
                <a:latin typeface="Calibri" panose="020F0502020204030204" pitchFamily="34" charset="0"/>
                <a:cs typeface="Calibri" panose="020F0502020204030204" pitchFamily="34" charset="0"/>
              </a:rPr>
              <a:t>στη σχολική </a:t>
            </a:r>
            <a:r>
              <a:rPr lang="el-GR" altLang="el-GR" sz="2000" dirty="0" smtClean="0">
                <a:latin typeface="Calibri" panose="020F0502020204030204" pitchFamily="34" charset="0"/>
                <a:cs typeface="Calibri" panose="020F0502020204030204" pitchFamily="34" charset="0"/>
              </a:rPr>
              <a:t>τάξη</a:t>
            </a:r>
            <a:endParaRPr lang="el-GR" altLang="el-GR"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285851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3 - TextBox">
            <a:extLst>
              <a:ext uri="{FF2B5EF4-FFF2-40B4-BE49-F238E27FC236}">
                <a16:creationId xmlns:a16="http://schemas.microsoft.com/office/drawing/2014/main" id="{EA414B81-E357-4120-86E2-907CD6931BC1}"/>
              </a:ext>
            </a:extLst>
          </p:cNvPr>
          <p:cNvSpPr txBox="1">
            <a:spLocks noChangeArrowheads="1"/>
          </p:cNvSpPr>
          <p:nvPr/>
        </p:nvSpPr>
        <p:spPr bwMode="auto">
          <a:xfrm>
            <a:off x="5703889" y="6503989"/>
            <a:ext cx="2325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n-US" altLang="el-GR" sz="1800">
                <a:latin typeface="Arial" panose="020B0604020202020204" pitchFamily="34" charset="0"/>
                <a:cs typeface="Arial" panose="020B0604020202020204" pitchFamily="34" charset="0"/>
              </a:rPr>
              <a:t>Pedaste et al</a:t>
            </a:r>
            <a:r>
              <a:rPr lang="el-GR" altLang="el-GR" sz="1800">
                <a:latin typeface="Arial" panose="020B0604020202020204" pitchFamily="34" charset="0"/>
                <a:cs typeface="Arial" panose="020B0604020202020204" pitchFamily="34" charset="0"/>
              </a:rPr>
              <a:t>. (2015)</a:t>
            </a:r>
          </a:p>
        </p:txBody>
      </p:sp>
      <p:graphicFrame>
        <p:nvGraphicFramePr>
          <p:cNvPr id="4" name="Πίνακας 3">
            <a:extLst>
              <a:ext uri="{FF2B5EF4-FFF2-40B4-BE49-F238E27FC236}">
                <a16:creationId xmlns:a16="http://schemas.microsoft.com/office/drawing/2014/main" id="{2C7E1E80-8A7B-470D-A268-7646CB826197}"/>
              </a:ext>
            </a:extLst>
          </p:cNvPr>
          <p:cNvGraphicFramePr>
            <a:graphicFrameLocks noGrp="1"/>
          </p:cNvGraphicFramePr>
          <p:nvPr/>
        </p:nvGraphicFramePr>
        <p:xfrm>
          <a:off x="2874964" y="1268413"/>
          <a:ext cx="6072187" cy="5016500"/>
        </p:xfrm>
        <a:graphic>
          <a:graphicData uri="http://schemas.openxmlformats.org/drawingml/2006/table">
            <a:tbl>
              <a:tblPr firstRow="1" bandRow="1">
                <a:tableStyleId>{5C22544A-7EE6-4342-B048-85BDC9FD1C3A}</a:tableStyleId>
              </a:tblPr>
              <a:tblGrid>
                <a:gridCol w="628815">
                  <a:extLst>
                    <a:ext uri="{9D8B030D-6E8A-4147-A177-3AD203B41FA5}">
                      <a16:colId xmlns:a16="http://schemas.microsoft.com/office/drawing/2014/main" val="2742521492"/>
                    </a:ext>
                  </a:extLst>
                </a:gridCol>
                <a:gridCol w="3419310">
                  <a:extLst>
                    <a:ext uri="{9D8B030D-6E8A-4147-A177-3AD203B41FA5}">
                      <a16:colId xmlns:a16="http://schemas.microsoft.com/office/drawing/2014/main" val="2565896803"/>
                    </a:ext>
                  </a:extLst>
                </a:gridCol>
                <a:gridCol w="2024062">
                  <a:extLst>
                    <a:ext uri="{9D8B030D-6E8A-4147-A177-3AD203B41FA5}">
                      <a16:colId xmlns:a16="http://schemas.microsoft.com/office/drawing/2014/main" val="2012452880"/>
                    </a:ext>
                  </a:extLst>
                </a:gridCol>
              </a:tblGrid>
              <a:tr h="1188948">
                <a:tc>
                  <a:txBody>
                    <a:bodyPr/>
                    <a:lstStyle/>
                    <a:p>
                      <a:endParaRPr lang="el-GR" sz="1800" dirty="0"/>
                    </a:p>
                    <a:p>
                      <a:endParaRPr lang="el-GR" sz="1800" dirty="0"/>
                    </a:p>
                    <a:p>
                      <a:endParaRPr lang="el-GR" sz="1800" dirty="0"/>
                    </a:p>
                    <a:p>
                      <a:endParaRPr lang="el-GR" sz="1800" dirty="0"/>
                    </a:p>
                  </a:txBody>
                  <a:tcPr marL="91438" marR="91438" marT="45729" marB="45729"/>
                </a:tc>
                <a:tc>
                  <a:txBody>
                    <a:bodyPr/>
                    <a:lstStyle/>
                    <a:p>
                      <a:endParaRPr lang="el-GR" sz="1800" dirty="0"/>
                    </a:p>
                  </a:txBody>
                  <a:tcPr marL="91438" marR="91438" marT="45729" marB="45729"/>
                </a:tc>
                <a:tc rowSpan="4">
                  <a:txBody>
                    <a:bodyPr/>
                    <a:lstStyle/>
                    <a:p>
                      <a:endParaRPr lang="el-GR" sz="1800" dirty="0"/>
                    </a:p>
                  </a:txBody>
                  <a:tcPr marL="91438" marR="91438" marT="45729" marB="45729">
                    <a:solidFill>
                      <a:schemeClr val="accent3">
                        <a:lumMod val="20000"/>
                        <a:lumOff val="80000"/>
                      </a:schemeClr>
                    </a:solidFill>
                  </a:tcPr>
                </a:tc>
                <a:extLst>
                  <a:ext uri="{0D108BD9-81ED-4DB2-BD59-A6C34878D82A}">
                    <a16:rowId xmlns:a16="http://schemas.microsoft.com/office/drawing/2014/main" val="1112158850"/>
                  </a:ext>
                </a:extLst>
              </a:tr>
              <a:tr h="1463320">
                <a:tc>
                  <a:txBody>
                    <a:bodyPr/>
                    <a:lstStyle/>
                    <a:p>
                      <a:endParaRPr lang="el-GR" sz="1800" dirty="0"/>
                    </a:p>
                    <a:p>
                      <a:endParaRPr lang="el-GR" sz="1800" dirty="0"/>
                    </a:p>
                    <a:p>
                      <a:endParaRPr lang="el-GR" sz="1800" dirty="0"/>
                    </a:p>
                    <a:p>
                      <a:endParaRPr lang="el-GR" sz="1800" dirty="0"/>
                    </a:p>
                    <a:p>
                      <a:endParaRPr lang="el-GR" sz="1800" dirty="0"/>
                    </a:p>
                  </a:txBody>
                  <a:tcPr marL="91438" marR="91438" marT="45729" marB="45729">
                    <a:solidFill>
                      <a:srgbClr val="92D050"/>
                    </a:solidFill>
                  </a:tcPr>
                </a:tc>
                <a:tc>
                  <a:txBody>
                    <a:bodyPr/>
                    <a:lstStyle/>
                    <a:p>
                      <a:endParaRPr lang="el-GR" sz="1800" dirty="0"/>
                    </a:p>
                  </a:txBody>
                  <a:tcPr marL="91438" marR="91438" marT="45729" marB="45729">
                    <a:solidFill>
                      <a:srgbClr val="92D050"/>
                    </a:solidFill>
                  </a:tcPr>
                </a:tc>
                <a:tc vMerge="1">
                  <a:txBody>
                    <a:bodyPr/>
                    <a:lstStyle/>
                    <a:p>
                      <a:endParaRPr lang="el-GR" dirty="0"/>
                    </a:p>
                  </a:txBody>
                  <a:tcPr/>
                </a:tc>
                <a:extLst>
                  <a:ext uri="{0D108BD9-81ED-4DB2-BD59-A6C34878D82A}">
                    <a16:rowId xmlns:a16="http://schemas.microsoft.com/office/drawing/2014/main" val="3576092011"/>
                  </a:ext>
                </a:extLst>
              </a:tr>
              <a:tr h="1188948">
                <a:tc>
                  <a:txBody>
                    <a:bodyPr/>
                    <a:lstStyle/>
                    <a:p>
                      <a:endParaRPr lang="el-GR" sz="1800" dirty="0"/>
                    </a:p>
                    <a:p>
                      <a:endParaRPr lang="el-GR" sz="1800" dirty="0"/>
                    </a:p>
                    <a:p>
                      <a:endParaRPr lang="el-GR" sz="1800" dirty="0"/>
                    </a:p>
                    <a:p>
                      <a:endParaRPr lang="el-GR" sz="1800" dirty="0"/>
                    </a:p>
                  </a:txBody>
                  <a:tcPr marL="91438" marR="91438" marT="45729" marB="45729">
                    <a:solidFill>
                      <a:srgbClr val="E1CAF4"/>
                    </a:solidFill>
                  </a:tcPr>
                </a:tc>
                <a:tc>
                  <a:txBody>
                    <a:bodyPr/>
                    <a:lstStyle/>
                    <a:p>
                      <a:endParaRPr lang="el-GR" sz="1800" dirty="0"/>
                    </a:p>
                  </a:txBody>
                  <a:tcPr marL="91438" marR="91438" marT="45729" marB="45729">
                    <a:solidFill>
                      <a:srgbClr val="E1CAF4"/>
                    </a:solidFill>
                  </a:tcPr>
                </a:tc>
                <a:tc vMerge="1">
                  <a:txBody>
                    <a:bodyPr/>
                    <a:lstStyle/>
                    <a:p>
                      <a:endParaRPr lang="el-GR" dirty="0"/>
                    </a:p>
                  </a:txBody>
                  <a:tcPr/>
                </a:tc>
                <a:extLst>
                  <a:ext uri="{0D108BD9-81ED-4DB2-BD59-A6C34878D82A}">
                    <a16:rowId xmlns:a16="http://schemas.microsoft.com/office/drawing/2014/main" val="1958391490"/>
                  </a:ext>
                </a:extLst>
              </a:tr>
              <a:tr h="1175284">
                <a:tc>
                  <a:txBody>
                    <a:bodyPr/>
                    <a:lstStyle/>
                    <a:p>
                      <a:endParaRPr lang="el-GR" sz="1800" dirty="0"/>
                    </a:p>
                    <a:p>
                      <a:endParaRPr lang="el-GR" sz="1800" dirty="0"/>
                    </a:p>
                    <a:p>
                      <a:endParaRPr lang="el-GR" sz="1800" dirty="0"/>
                    </a:p>
                  </a:txBody>
                  <a:tcPr marL="91438" marR="91438" marT="45729" marB="45729">
                    <a:solidFill>
                      <a:schemeClr val="accent3">
                        <a:lumMod val="40000"/>
                        <a:lumOff val="60000"/>
                      </a:schemeClr>
                    </a:solidFill>
                  </a:tcPr>
                </a:tc>
                <a:tc>
                  <a:txBody>
                    <a:bodyPr/>
                    <a:lstStyle/>
                    <a:p>
                      <a:endParaRPr lang="el-GR" sz="1800" dirty="0"/>
                    </a:p>
                  </a:txBody>
                  <a:tcPr marL="91438" marR="91438" marT="45729" marB="45729">
                    <a:solidFill>
                      <a:schemeClr val="accent3">
                        <a:lumMod val="40000"/>
                        <a:lumOff val="60000"/>
                      </a:schemeClr>
                    </a:solidFill>
                  </a:tcPr>
                </a:tc>
                <a:tc vMerge="1">
                  <a:txBody>
                    <a:bodyPr/>
                    <a:lstStyle/>
                    <a:p>
                      <a:endParaRPr lang="el-GR" dirty="0"/>
                    </a:p>
                  </a:txBody>
                  <a:tcPr/>
                </a:tc>
                <a:extLst>
                  <a:ext uri="{0D108BD9-81ED-4DB2-BD59-A6C34878D82A}">
                    <a16:rowId xmlns:a16="http://schemas.microsoft.com/office/drawing/2014/main" val="2963471375"/>
                  </a:ext>
                </a:extLst>
              </a:tr>
            </a:tbl>
          </a:graphicData>
        </a:graphic>
      </p:graphicFrame>
      <p:sp>
        <p:nvSpPr>
          <p:cNvPr id="9241" name="TextBox 2">
            <a:extLst>
              <a:ext uri="{FF2B5EF4-FFF2-40B4-BE49-F238E27FC236}">
                <a16:creationId xmlns:a16="http://schemas.microsoft.com/office/drawing/2014/main" id="{1AD8DC8E-9D32-4EA0-ABFC-4B7FA3FF0110}"/>
              </a:ext>
            </a:extLst>
          </p:cNvPr>
          <p:cNvSpPr txBox="1">
            <a:spLocks noChangeArrowheads="1"/>
          </p:cNvSpPr>
          <p:nvPr/>
        </p:nvSpPr>
        <p:spPr bwMode="auto">
          <a:xfrm>
            <a:off x="6900864" y="1717676"/>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ΣΥΖΗΤΗΣΗ</a:t>
            </a:r>
          </a:p>
        </p:txBody>
      </p:sp>
      <p:sp>
        <p:nvSpPr>
          <p:cNvPr id="9242" name="TextBox 6">
            <a:extLst>
              <a:ext uri="{FF2B5EF4-FFF2-40B4-BE49-F238E27FC236}">
                <a16:creationId xmlns:a16="http://schemas.microsoft.com/office/drawing/2014/main" id="{2A9ADE8A-F877-4C32-BE3C-17B3EA39ABBA}"/>
              </a:ext>
            </a:extLst>
          </p:cNvPr>
          <p:cNvSpPr txBox="1">
            <a:spLocks noChangeArrowheads="1"/>
          </p:cNvSpPr>
          <p:nvPr/>
        </p:nvSpPr>
        <p:spPr bwMode="auto">
          <a:xfrm>
            <a:off x="3748088"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ΕΡΩΤΗΜΑΤΑ</a:t>
            </a:r>
          </a:p>
        </p:txBody>
      </p:sp>
      <p:sp>
        <p:nvSpPr>
          <p:cNvPr id="9243" name="TextBox 7">
            <a:extLst>
              <a:ext uri="{FF2B5EF4-FFF2-40B4-BE49-F238E27FC236}">
                <a16:creationId xmlns:a16="http://schemas.microsoft.com/office/drawing/2014/main" id="{EA96724C-47AE-4E65-B9E5-78E793BFB572}"/>
              </a:ext>
            </a:extLst>
          </p:cNvPr>
          <p:cNvSpPr txBox="1">
            <a:spLocks noChangeArrowheads="1"/>
          </p:cNvSpPr>
          <p:nvPr/>
        </p:nvSpPr>
        <p:spPr bwMode="auto">
          <a:xfrm>
            <a:off x="5473700"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ΥΠΟΘΕΣΕΙΣ</a:t>
            </a:r>
          </a:p>
        </p:txBody>
      </p:sp>
      <p:sp>
        <p:nvSpPr>
          <p:cNvPr id="9244" name="TextBox 9">
            <a:extLst>
              <a:ext uri="{FF2B5EF4-FFF2-40B4-BE49-F238E27FC236}">
                <a16:creationId xmlns:a16="http://schemas.microsoft.com/office/drawing/2014/main" id="{9ABA803D-301E-4AB9-B888-462BD7584FC8}"/>
              </a:ext>
            </a:extLst>
          </p:cNvPr>
          <p:cNvSpPr txBox="1">
            <a:spLocks noChangeArrowheads="1"/>
          </p:cNvSpPr>
          <p:nvPr/>
        </p:nvSpPr>
        <p:spPr bwMode="auto">
          <a:xfrm>
            <a:off x="3808413" y="414337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ΕΞΕΡΕΥΝΗΣΗ</a:t>
            </a:r>
          </a:p>
        </p:txBody>
      </p:sp>
      <p:sp>
        <p:nvSpPr>
          <p:cNvPr id="9245" name="TextBox 10">
            <a:extLst>
              <a:ext uri="{FF2B5EF4-FFF2-40B4-BE49-F238E27FC236}">
                <a16:creationId xmlns:a16="http://schemas.microsoft.com/office/drawing/2014/main" id="{868EB52E-7EEA-4B92-ACF0-514D58EAB1E9}"/>
              </a:ext>
            </a:extLst>
          </p:cNvPr>
          <p:cNvSpPr txBox="1">
            <a:spLocks noChangeArrowheads="1"/>
          </p:cNvSpPr>
          <p:nvPr/>
        </p:nvSpPr>
        <p:spPr bwMode="auto">
          <a:xfrm>
            <a:off x="4303714" y="4689476"/>
            <a:ext cx="17922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ΕΡΜΗΝΕΙΑ ΔΕΔΟΜΕΝΩΝ</a:t>
            </a:r>
          </a:p>
        </p:txBody>
      </p:sp>
      <p:sp>
        <p:nvSpPr>
          <p:cNvPr id="9246" name="TextBox 11">
            <a:extLst>
              <a:ext uri="{FF2B5EF4-FFF2-40B4-BE49-F238E27FC236}">
                <a16:creationId xmlns:a16="http://schemas.microsoft.com/office/drawing/2014/main" id="{540F5CC9-BC89-48B7-A9E1-B5734EC2CCD4}"/>
              </a:ext>
            </a:extLst>
          </p:cNvPr>
          <p:cNvSpPr txBox="1">
            <a:spLocks noChangeArrowheads="1"/>
          </p:cNvSpPr>
          <p:nvPr/>
        </p:nvSpPr>
        <p:spPr bwMode="auto">
          <a:xfrm>
            <a:off x="5354639" y="4148138"/>
            <a:ext cx="15128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ΠΕΙΡΑΜΑΤΙΣΜΟΣ</a:t>
            </a:r>
          </a:p>
        </p:txBody>
      </p:sp>
      <p:cxnSp>
        <p:nvCxnSpPr>
          <p:cNvPr id="6" name="Ευθύγραμμο βέλος σύνδεσης 5">
            <a:extLst>
              <a:ext uri="{FF2B5EF4-FFF2-40B4-BE49-F238E27FC236}">
                <a16:creationId xmlns:a16="http://schemas.microsoft.com/office/drawing/2014/main" id="{E17CB265-F1AC-414E-BF93-9D138548A19A}"/>
              </a:ext>
            </a:extLst>
          </p:cNvPr>
          <p:cNvCxnSpPr>
            <a:cxnSpLocks/>
          </p:cNvCxnSpPr>
          <p:nvPr/>
        </p:nvCxnSpPr>
        <p:spPr>
          <a:xfrm flipH="1">
            <a:off x="4519613" y="1963739"/>
            <a:ext cx="423862" cy="7080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a:extLst>
              <a:ext uri="{FF2B5EF4-FFF2-40B4-BE49-F238E27FC236}">
                <a16:creationId xmlns:a16="http://schemas.microsoft.com/office/drawing/2014/main" id="{045C15B0-A097-4BF2-B124-7DEDBB0E0671}"/>
              </a:ext>
            </a:extLst>
          </p:cNvPr>
          <p:cNvCxnSpPr>
            <a:cxnSpLocks/>
          </p:cNvCxnSpPr>
          <p:nvPr/>
        </p:nvCxnSpPr>
        <p:spPr>
          <a:xfrm>
            <a:off x="5078414" y="2874963"/>
            <a:ext cx="395287" cy="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a:extLst>
              <a:ext uri="{FF2B5EF4-FFF2-40B4-BE49-F238E27FC236}">
                <a16:creationId xmlns:a16="http://schemas.microsoft.com/office/drawing/2014/main" id="{A4F4EECA-01C3-48B5-91D3-406235F097D0}"/>
              </a:ext>
            </a:extLst>
          </p:cNvPr>
          <p:cNvCxnSpPr>
            <a:cxnSpLocks/>
          </p:cNvCxnSpPr>
          <p:nvPr/>
        </p:nvCxnSpPr>
        <p:spPr>
          <a:xfrm>
            <a:off x="6027738"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a:extLst>
              <a:ext uri="{FF2B5EF4-FFF2-40B4-BE49-F238E27FC236}">
                <a16:creationId xmlns:a16="http://schemas.microsoft.com/office/drawing/2014/main" id="{53201A8B-0EA8-4E2C-AC13-5E5EC5D94F2D}"/>
              </a:ext>
            </a:extLst>
          </p:cNvPr>
          <p:cNvCxnSpPr>
            <a:cxnSpLocks/>
          </p:cNvCxnSpPr>
          <p:nvPr/>
        </p:nvCxnSpPr>
        <p:spPr>
          <a:xfrm>
            <a:off x="4519613"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a:extLst>
              <a:ext uri="{FF2B5EF4-FFF2-40B4-BE49-F238E27FC236}">
                <a16:creationId xmlns:a16="http://schemas.microsoft.com/office/drawing/2014/main" id="{8E485F44-6F0C-408B-BFB3-8CF09EFF8307}"/>
              </a:ext>
            </a:extLst>
          </p:cNvPr>
          <p:cNvCxnSpPr>
            <a:cxnSpLocks/>
          </p:cNvCxnSpPr>
          <p:nvPr/>
        </p:nvCxnSpPr>
        <p:spPr>
          <a:xfrm>
            <a:off x="5473700" y="1962150"/>
            <a:ext cx="401638" cy="67310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a:extLst>
              <a:ext uri="{FF2B5EF4-FFF2-40B4-BE49-F238E27FC236}">
                <a16:creationId xmlns:a16="http://schemas.microsoft.com/office/drawing/2014/main" id="{381445C4-F1AA-4C5A-9698-4A0569A1DB60}"/>
              </a:ext>
            </a:extLst>
          </p:cNvPr>
          <p:cNvCxnSpPr>
            <a:cxnSpLocks/>
          </p:cNvCxnSpPr>
          <p:nvPr/>
        </p:nvCxnSpPr>
        <p:spPr>
          <a:xfrm>
            <a:off x="4564063" y="4389439"/>
            <a:ext cx="379412" cy="301625"/>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3" name="Ευθύγραμμο βέλος σύνδεσης 32">
            <a:extLst>
              <a:ext uri="{FF2B5EF4-FFF2-40B4-BE49-F238E27FC236}">
                <a16:creationId xmlns:a16="http://schemas.microsoft.com/office/drawing/2014/main" id="{2BA2BD1D-EC06-4184-B091-4AF0D8CC1DF3}"/>
              </a:ext>
            </a:extLst>
          </p:cNvPr>
          <p:cNvCxnSpPr>
            <a:cxnSpLocks/>
          </p:cNvCxnSpPr>
          <p:nvPr/>
        </p:nvCxnSpPr>
        <p:spPr>
          <a:xfrm flipH="1">
            <a:off x="5473700" y="4398963"/>
            <a:ext cx="361950" cy="290512"/>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7" name="Ευθύγραμμο βέλος σύνδεσης 36">
            <a:extLst>
              <a:ext uri="{FF2B5EF4-FFF2-40B4-BE49-F238E27FC236}">
                <a16:creationId xmlns:a16="http://schemas.microsoft.com/office/drawing/2014/main" id="{ACE85056-C1A2-4378-B596-24B9AB335ED5}"/>
              </a:ext>
            </a:extLst>
          </p:cNvPr>
          <p:cNvCxnSpPr>
            <a:cxnSpLocks/>
          </p:cNvCxnSpPr>
          <p:nvPr/>
        </p:nvCxnSpPr>
        <p:spPr>
          <a:xfrm>
            <a:off x="5199063" y="4935539"/>
            <a:ext cx="0" cy="636587"/>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2">
            <a:extLst>
              <a:ext uri="{FF2B5EF4-FFF2-40B4-BE49-F238E27FC236}">
                <a16:creationId xmlns:a16="http://schemas.microsoft.com/office/drawing/2014/main" id="{EC7DF34E-B638-46A8-A427-C1921AA0EC48}"/>
              </a:ext>
            </a:extLst>
          </p:cNvPr>
          <p:cNvCxnSpPr>
            <a:cxnSpLocks/>
          </p:cNvCxnSpPr>
          <p:nvPr/>
        </p:nvCxnSpPr>
        <p:spPr>
          <a:xfrm flipH="1" flipV="1">
            <a:off x="6672264" y="3432176"/>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Ευθύγραμμο βέλος σύνδεσης 44">
            <a:extLst>
              <a:ext uri="{FF2B5EF4-FFF2-40B4-BE49-F238E27FC236}">
                <a16:creationId xmlns:a16="http://schemas.microsoft.com/office/drawing/2014/main" id="{4ED242F2-A25C-4D7D-AC58-DED4B7519A05}"/>
              </a:ext>
            </a:extLst>
          </p:cNvPr>
          <p:cNvCxnSpPr>
            <a:cxnSpLocks/>
          </p:cNvCxnSpPr>
          <p:nvPr/>
        </p:nvCxnSpPr>
        <p:spPr>
          <a:xfrm flipH="1" flipV="1">
            <a:off x="3735389" y="3360739"/>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57" name="TextBox 45">
            <a:extLst>
              <a:ext uri="{FF2B5EF4-FFF2-40B4-BE49-F238E27FC236}">
                <a16:creationId xmlns:a16="http://schemas.microsoft.com/office/drawing/2014/main" id="{FA7D7AC9-9C98-4FE1-AB06-DCB403B953BE}"/>
              </a:ext>
            </a:extLst>
          </p:cNvPr>
          <p:cNvSpPr txBox="1">
            <a:spLocks noChangeArrowheads="1"/>
          </p:cNvSpPr>
          <p:nvPr/>
        </p:nvSpPr>
        <p:spPr bwMode="auto">
          <a:xfrm>
            <a:off x="4322764" y="578326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ΣΥΜΕΠΡΑΣΜΑΤΑ</a:t>
            </a:r>
          </a:p>
        </p:txBody>
      </p:sp>
      <p:cxnSp>
        <p:nvCxnSpPr>
          <p:cNvPr id="48" name="Ευθύγραμμο βέλος σύνδεσης 47">
            <a:extLst>
              <a:ext uri="{FF2B5EF4-FFF2-40B4-BE49-F238E27FC236}">
                <a16:creationId xmlns:a16="http://schemas.microsoft.com/office/drawing/2014/main" id="{6BC25A68-E6BD-4C5A-9631-5615F4462B42}"/>
              </a:ext>
            </a:extLst>
          </p:cNvPr>
          <p:cNvCxnSpPr>
            <a:cxnSpLocks/>
          </p:cNvCxnSpPr>
          <p:nvPr/>
        </p:nvCxnSpPr>
        <p:spPr>
          <a:xfrm flipH="1">
            <a:off x="6705600" y="2090738"/>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0" name="Ευθύγραμμο βέλος σύνδεσης 49">
            <a:extLst>
              <a:ext uri="{FF2B5EF4-FFF2-40B4-BE49-F238E27FC236}">
                <a16:creationId xmlns:a16="http://schemas.microsoft.com/office/drawing/2014/main" id="{5EDFE2A2-9B8E-4280-925E-453BB67F5520}"/>
              </a:ext>
            </a:extLst>
          </p:cNvPr>
          <p:cNvCxnSpPr>
            <a:cxnSpLocks/>
          </p:cNvCxnSpPr>
          <p:nvPr/>
        </p:nvCxnSpPr>
        <p:spPr>
          <a:xfrm flipH="1">
            <a:off x="6705600" y="326072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1" name="Ευθύγραμμο βέλος σύνδεσης 50">
            <a:extLst>
              <a:ext uri="{FF2B5EF4-FFF2-40B4-BE49-F238E27FC236}">
                <a16:creationId xmlns:a16="http://schemas.microsoft.com/office/drawing/2014/main" id="{C9DA05D3-B0D3-4B1A-8A6F-79BF1C57D153}"/>
              </a:ext>
            </a:extLst>
          </p:cNvPr>
          <p:cNvCxnSpPr>
            <a:cxnSpLocks/>
          </p:cNvCxnSpPr>
          <p:nvPr/>
        </p:nvCxnSpPr>
        <p:spPr>
          <a:xfrm flipH="1">
            <a:off x="6753225" y="451167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2" name="Ευθύγραμμο βέλος σύνδεσης 51">
            <a:extLst>
              <a:ext uri="{FF2B5EF4-FFF2-40B4-BE49-F238E27FC236}">
                <a16:creationId xmlns:a16="http://schemas.microsoft.com/office/drawing/2014/main" id="{8697663F-7039-40D1-A10A-363E2BE75D4F}"/>
              </a:ext>
            </a:extLst>
          </p:cNvPr>
          <p:cNvCxnSpPr>
            <a:cxnSpLocks/>
          </p:cNvCxnSpPr>
          <p:nvPr/>
        </p:nvCxnSpPr>
        <p:spPr>
          <a:xfrm flipH="1">
            <a:off x="6735763" y="5778501"/>
            <a:ext cx="463550" cy="11113"/>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sp>
        <p:nvSpPr>
          <p:cNvPr id="9262" name="TextBox 52">
            <a:extLst>
              <a:ext uri="{FF2B5EF4-FFF2-40B4-BE49-F238E27FC236}">
                <a16:creationId xmlns:a16="http://schemas.microsoft.com/office/drawing/2014/main" id="{D257FB5A-236A-4ABB-BD22-D105A3B23D85}"/>
              </a:ext>
            </a:extLst>
          </p:cNvPr>
          <p:cNvSpPr txBox="1">
            <a:spLocks noChangeArrowheads="1"/>
          </p:cNvSpPr>
          <p:nvPr/>
        </p:nvSpPr>
        <p:spPr bwMode="auto">
          <a:xfrm>
            <a:off x="6932614" y="350361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ΕΠΙΚΟΙΝΩΝΙΑ</a:t>
            </a:r>
          </a:p>
        </p:txBody>
      </p:sp>
      <p:sp>
        <p:nvSpPr>
          <p:cNvPr id="9263" name="TextBox 53">
            <a:extLst>
              <a:ext uri="{FF2B5EF4-FFF2-40B4-BE49-F238E27FC236}">
                <a16:creationId xmlns:a16="http://schemas.microsoft.com/office/drawing/2014/main" id="{9CD67FFF-59E8-4AE0-ACCE-9BA8989A45A0}"/>
              </a:ext>
            </a:extLst>
          </p:cNvPr>
          <p:cNvSpPr txBox="1">
            <a:spLocks noChangeArrowheads="1"/>
          </p:cNvSpPr>
          <p:nvPr/>
        </p:nvSpPr>
        <p:spPr bwMode="auto">
          <a:xfrm rot="-5400000">
            <a:off x="2479675" y="2909888"/>
            <a:ext cx="15128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ΕΝΝΟΙΟΛΟΓΗΣΗ</a:t>
            </a:r>
          </a:p>
        </p:txBody>
      </p:sp>
      <p:sp>
        <p:nvSpPr>
          <p:cNvPr id="9264" name="TextBox 54">
            <a:extLst>
              <a:ext uri="{FF2B5EF4-FFF2-40B4-BE49-F238E27FC236}">
                <a16:creationId xmlns:a16="http://schemas.microsoft.com/office/drawing/2014/main" id="{B635C06E-ECE5-4126-876B-BF5FB8610DFA}"/>
              </a:ext>
            </a:extLst>
          </p:cNvPr>
          <p:cNvSpPr txBox="1">
            <a:spLocks noChangeArrowheads="1"/>
          </p:cNvSpPr>
          <p:nvPr/>
        </p:nvSpPr>
        <p:spPr bwMode="auto">
          <a:xfrm>
            <a:off x="6932614" y="41529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ΑΝΑΣΤΟΧΑΣΜΟΣ</a:t>
            </a:r>
          </a:p>
        </p:txBody>
      </p:sp>
      <p:sp>
        <p:nvSpPr>
          <p:cNvPr id="9265" name="TextBox 55">
            <a:extLst>
              <a:ext uri="{FF2B5EF4-FFF2-40B4-BE49-F238E27FC236}">
                <a16:creationId xmlns:a16="http://schemas.microsoft.com/office/drawing/2014/main" id="{227C6EC3-4265-47D0-A19F-302D03B2E725}"/>
              </a:ext>
            </a:extLst>
          </p:cNvPr>
          <p:cNvSpPr txBox="1">
            <a:spLocks noChangeArrowheads="1"/>
          </p:cNvSpPr>
          <p:nvPr/>
        </p:nvSpPr>
        <p:spPr bwMode="auto">
          <a:xfrm rot="-5400000">
            <a:off x="2790404" y="1699790"/>
            <a:ext cx="899367" cy="254001"/>
          </a:xfrm>
          <a:prstGeom prst="rect">
            <a:avLst/>
          </a:prstGeom>
          <a:solidFill>
            <a:schemeClr val="bg2"/>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ΕΜΠΛΟΚΗ</a:t>
            </a:r>
          </a:p>
        </p:txBody>
      </p:sp>
      <p:sp>
        <p:nvSpPr>
          <p:cNvPr id="9266" name="TextBox 56">
            <a:extLst>
              <a:ext uri="{FF2B5EF4-FFF2-40B4-BE49-F238E27FC236}">
                <a16:creationId xmlns:a16="http://schemas.microsoft.com/office/drawing/2014/main" id="{55FC4B4D-B7FB-4927-B561-CF304B8893B8}"/>
              </a:ext>
            </a:extLst>
          </p:cNvPr>
          <p:cNvSpPr txBox="1">
            <a:spLocks noChangeArrowheads="1"/>
          </p:cNvSpPr>
          <p:nvPr/>
        </p:nvSpPr>
        <p:spPr bwMode="auto">
          <a:xfrm>
            <a:off x="4519613" y="1716088"/>
            <a:ext cx="1511300" cy="246062"/>
          </a:xfrm>
          <a:prstGeom prst="rect">
            <a:avLst/>
          </a:prstGeom>
          <a:solidFill>
            <a:schemeClr val="bg2"/>
          </a:solidFill>
          <a:ln>
            <a:noFill/>
          </a:ln>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ΠΡΟΣΑΝΑΤΟΛΙΣΜΟΣ</a:t>
            </a:r>
          </a:p>
        </p:txBody>
      </p:sp>
      <p:sp>
        <p:nvSpPr>
          <p:cNvPr id="9267" name="TextBox 57">
            <a:extLst>
              <a:ext uri="{FF2B5EF4-FFF2-40B4-BE49-F238E27FC236}">
                <a16:creationId xmlns:a16="http://schemas.microsoft.com/office/drawing/2014/main" id="{182970DA-8A03-403A-886A-746A2989E0FA}"/>
              </a:ext>
            </a:extLst>
          </p:cNvPr>
          <p:cNvSpPr txBox="1">
            <a:spLocks noChangeArrowheads="1"/>
          </p:cNvSpPr>
          <p:nvPr/>
        </p:nvSpPr>
        <p:spPr bwMode="auto">
          <a:xfrm rot="-5400000">
            <a:off x="2480469" y="3990182"/>
            <a:ext cx="15113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ΕΡΕΥΝΑ</a:t>
            </a:r>
          </a:p>
        </p:txBody>
      </p:sp>
      <p:sp>
        <p:nvSpPr>
          <p:cNvPr id="9268" name="TextBox 58">
            <a:extLst>
              <a:ext uri="{FF2B5EF4-FFF2-40B4-BE49-F238E27FC236}">
                <a16:creationId xmlns:a16="http://schemas.microsoft.com/office/drawing/2014/main" id="{4DB1C580-5A04-4BE1-9477-66F8E59C28EF}"/>
              </a:ext>
            </a:extLst>
          </p:cNvPr>
          <p:cNvSpPr txBox="1">
            <a:spLocks noChangeArrowheads="1"/>
          </p:cNvSpPr>
          <p:nvPr/>
        </p:nvSpPr>
        <p:spPr bwMode="auto">
          <a:xfrm rot="-5400000">
            <a:off x="2488407" y="5430044"/>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ΣΥΜΠΕΡΑΣΜΑΤΑ</a:t>
            </a:r>
          </a:p>
        </p:txBody>
      </p:sp>
      <p:sp>
        <p:nvSpPr>
          <p:cNvPr id="9269" name="TextBox 59">
            <a:extLst>
              <a:ext uri="{FF2B5EF4-FFF2-40B4-BE49-F238E27FC236}">
                <a16:creationId xmlns:a16="http://schemas.microsoft.com/office/drawing/2014/main" id="{C98CB22E-C1FC-4AA9-A3C2-A104F421543B}"/>
              </a:ext>
            </a:extLst>
          </p:cNvPr>
          <p:cNvSpPr txBox="1">
            <a:spLocks noChangeArrowheads="1"/>
          </p:cNvSpPr>
          <p:nvPr/>
        </p:nvSpPr>
        <p:spPr bwMode="auto">
          <a:xfrm>
            <a:off x="6900864" y="53848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ΕΠΕΚΤΑΣΗ</a:t>
            </a:r>
          </a:p>
        </p:txBody>
      </p:sp>
      <p:sp>
        <p:nvSpPr>
          <p:cNvPr id="35" name="1 - Τίτλος">
            <a:extLst>
              <a:ext uri="{FF2B5EF4-FFF2-40B4-BE49-F238E27FC236}">
                <a16:creationId xmlns:a16="http://schemas.microsoft.com/office/drawing/2014/main" id="{9E7456CB-4240-4D78-9F72-90FA38A1106C}"/>
              </a:ext>
            </a:extLst>
          </p:cNvPr>
          <p:cNvSpPr>
            <a:spLocks noGrp="1"/>
          </p:cNvSpPr>
          <p:nvPr>
            <p:ph type="title"/>
          </p:nvPr>
        </p:nvSpPr>
        <p:spPr>
          <a:xfrm>
            <a:off x="2002631" y="57944"/>
            <a:ext cx="8186738" cy="1143000"/>
          </a:xfrm>
        </p:spPr>
        <p:txBody>
          <a:bodyPr>
            <a:normAutofit fontScale="90000"/>
          </a:bodyPr>
          <a:lstStyle/>
          <a:p>
            <a:pPr algn="ctr" eaLnBrk="1" hangingPunct="1"/>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Ανάλυση της διερευνητικής προσέγγισης σε </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4 </a:t>
            </a:r>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φάσεις</a:t>
            </a:r>
          </a:p>
        </p:txBody>
      </p:sp>
    </p:spTree>
    <p:custDataLst>
      <p:tags r:id="rId1"/>
    </p:custDataLst>
    <p:extLst>
      <p:ext uri="{BB962C8B-B14F-4D97-AF65-F5344CB8AC3E}">
        <p14:creationId xmlns:p14="http://schemas.microsoft.com/office/powerpoint/2010/main" val="335987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type="title"/>
          </p:nvPr>
        </p:nvSpPr>
        <p:spPr>
          <a:xfrm>
            <a:off x="1689101" y="84138"/>
            <a:ext cx="8329613" cy="1143000"/>
          </a:xfrm>
        </p:spPr>
        <p:txBody>
          <a:bodyPr>
            <a:normAutofit/>
          </a:bodyPr>
          <a:lstStyle/>
          <a:p>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Εμπλοκή-Προσανατολισμός</a:t>
            </a:r>
          </a:p>
        </p:txBody>
      </p:sp>
      <p:sp>
        <p:nvSpPr>
          <p:cNvPr id="3" name="Θέση περιεχομένου 2"/>
          <p:cNvSpPr>
            <a:spLocks noGrp="1"/>
          </p:cNvSpPr>
          <p:nvPr>
            <p:ph idx="1"/>
          </p:nvPr>
        </p:nvSpPr>
        <p:spPr>
          <a:xfrm>
            <a:off x="1057013" y="1459684"/>
            <a:ext cx="10296787" cy="4717279"/>
          </a:xfrm>
        </p:spPr>
        <p:txBody>
          <a:bodyPr>
            <a:normAutofit/>
          </a:bodyPr>
          <a:lstStyle/>
          <a:p>
            <a:pPr lvl="0"/>
            <a:r>
              <a:rPr lang="el-GR" sz="2200" b="1" u="sng" dirty="0" smtClean="0">
                <a:latin typeface="Calibri" panose="020F0502020204030204" pitchFamily="34" charset="0"/>
                <a:cs typeface="Calibri" panose="020F0502020204030204" pitchFamily="34" charset="0"/>
              </a:rPr>
              <a:t>Τι;</a:t>
            </a:r>
            <a:r>
              <a:rPr lang="el-GR" sz="2200" dirty="0" smtClean="0">
                <a:latin typeface="Calibri" panose="020F0502020204030204" pitchFamily="34" charset="0"/>
                <a:cs typeface="Calibri" panose="020F0502020204030204" pitchFamily="34" charset="0"/>
              </a:rPr>
              <a:t> Εδώ διεγείρεται </a:t>
            </a:r>
            <a:r>
              <a:rPr lang="el-GR" sz="2200" dirty="0">
                <a:latin typeface="Calibri" panose="020F0502020204030204" pitchFamily="34" charset="0"/>
                <a:cs typeface="Calibri" panose="020F0502020204030204" pitchFamily="34" charset="0"/>
              </a:rPr>
              <a:t>το ενδιαφέρον και η περιέργεια των μαθητών γύρω από ένα συγκεκριμένο θέμα, </a:t>
            </a:r>
            <a:r>
              <a:rPr lang="el-GR" sz="2200" dirty="0" smtClean="0">
                <a:latin typeface="Calibri" panose="020F0502020204030204" pitchFamily="34" charset="0"/>
                <a:cs typeface="Calibri" panose="020F0502020204030204" pitchFamily="34" charset="0"/>
              </a:rPr>
              <a:t>αναπτύσσεται η </a:t>
            </a:r>
            <a:r>
              <a:rPr lang="el-GR" sz="2200" dirty="0">
                <a:latin typeface="Calibri" panose="020F0502020204030204" pitchFamily="34" charset="0"/>
                <a:cs typeface="Calibri" panose="020F0502020204030204" pitchFamily="34" charset="0"/>
              </a:rPr>
              <a:t>λεγόμενη "προβληματική" και την οποία θέτουμε υπό </a:t>
            </a:r>
            <a:r>
              <a:rPr lang="el-GR" sz="2200" dirty="0" smtClean="0">
                <a:latin typeface="Calibri" panose="020F0502020204030204" pitchFamily="34" charset="0"/>
                <a:cs typeface="Calibri" panose="020F0502020204030204" pitchFamily="34" charset="0"/>
              </a:rPr>
              <a:t>διερεύνηση προκειμένου οι </a:t>
            </a:r>
            <a:r>
              <a:rPr lang="el-GR" sz="2200" dirty="0">
                <a:latin typeface="Calibri" panose="020F0502020204030204" pitchFamily="34" charset="0"/>
                <a:cs typeface="Calibri" panose="020F0502020204030204" pitchFamily="34" charset="0"/>
              </a:rPr>
              <a:t>μαθητές </a:t>
            </a:r>
            <a:r>
              <a:rPr lang="el-GR" sz="2200" dirty="0" smtClean="0">
                <a:latin typeface="Calibri" panose="020F0502020204030204" pitchFamily="34" charset="0"/>
                <a:cs typeface="Calibri" panose="020F0502020204030204" pitchFamily="34" charset="0"/>
              </a:rPr>
              <a:t>να αρχίσουν </a:t>
            </a:r>
            <a:r>
              <a:rPr lang="el-GR" sz="2200" dirty="0">
                <a:latin typeface="Calibri" panose="020F0502020204030204" pitchFamily="34" charset="0"/>
                <a:cs typeface="Calibri" panose="020F0502020204030204" pitchFamily="34" charset="0"/>
              </a:rPr>
              <a:t>να σκέφτονται για το θέμα που </a:t>
            </a:r>
            <a:r>
              <a:rPr lang="el-GR" sz="2200" dirty="0" smtClean="0">
                <a:latin typeface="Calibri" panose="020F0502020204030204" pitchFamily="34" charset="0"/>
                <a:cs typeface="Calibri" panose="020F0502020204030204" pitchFamily="34" charset="0"/>
              </a:rPr>
              <a:t>αναλύεται. </a:t>
            </a:r>
            <a:endParaRPr lang="en-US" sz="2200" dirty="0">
              <a:latin typeface="Calibri" panose="020F0502020204030204" pitchFamily="34" charset="0"/>
              <a:cs typeface="Calibri" panose="020F0502020204030204" pitchFamily="34" charset="0"/>
            </a:endParaRPr>
          </a:p>
          <a:p>
            <a:pPr marL="0" indent="0">
              <a:buNone/>
            </a:pPr>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Πως; </a:t>
            </a:r>
            <a:r>
              <a:rPr lang="el-GR" sz="2200" dirty="0" smtClean="0">
                <a:latin typeface="Calibri" panose="020F0502020204030204" pitchFamily="34" charset="0"/>
                <a:cs typeface="Calibri" panose="020F0502020204030204" pitchFamily="34" charset="0"/>
              </a:rPr>
              <a:t>Ο </a:t>
            </a:r>
            <a:r>
              <a:rPr lang="el-GR" sz="2200" dirty="0">
                <a:latin typeface="Calibri" panose="020F0502020204030204" pitchFamily="34" charset="0"/>
                <a:cs typeface="Calibri" panose="020F0502020204030204" pitchFamily="34" charset="0"/>
              </a:rPr>
              <a:t>καθηγητής </a:t>
            </a:r>
            <a:r>
              <a:rPr lang="el-GR" sz="2200" dirty="0" smtClean="0">
                <a:latin typeface="Calibri" panose="020F0502020204030204" pitchFamily="34" charset="0"/>
                <a:cs typeface="Calibri" panose="020F0502020204030204" pitchFamily="34" charset="0"/>
              </a:rPr>
              <a:t>θέτει μια </a:t>
            </a:r>
            <a:r>
              <a:rPr lang="el-GR" sz="2200" dirty="0">
                <a:latin typeface="Calibri" panose="020F0502020204030204" pitchFamily="34" charset="0"/>
                <a:cs typeface="Calibri" panose="020F0502020204030204" pitchFamily="34" charset="0"/>
              </a:rPr>
              <a:t>ερώτηση </a:t>
            </a:r>
            <a:r>
              <a:rPr lang="el-GR" sz="2200" dirty="0" smtClean="0">
                <a:latin typeface="Calibri" panose="020F0502020204030204" pitchFamily="34" charset="0"/>
                <a:cs typeface="Calibri" panose="020F0502020204030204" pitchFamily="34" charset="0"/>
              </a:rPr>
              <a:t>ή δείχνοντας φωτογραφίες / </a:t>
            </a:r>
            <a:r>
              <a:rPr lang="en-US" sz="2200" dirty="0" smtClean="0">
                <a:latin typeface="Calibri" panose="020F0502020204030204" pitchFamily="34" charset="0"/>
                <a:cs typeface="Calibri" panose="020F0502020204030204" pitchFamily="34" charset="0"/>
              </a:rPr>
              <a:t>video </a:t>
            </a:r>
            <a:r>
              <a:rPr lang="el-GR" sz="2200" dirty="0" smtClean="0">
                <a:latin typeface="Calibri" panose="020F0502020204030204" pitchFamily="34" charset="0"/>
                <a:cs typeface="Calibri" panose="020F0502020204030204" pitchFamily="34" charset="0"/>
              </a:rPr>
              <a:t>και </a:t>
            </a:r>
            <a:r>
              <a:rPr lang="el-GR" sz="2200" dirty="0">
                <a:latin typeface="Calibri" panose="020F0502020204030204" pitchFamily="34" charset="0"/>
                <a:cs typeface="Calibri" panose="020F0502020204030204" pitchFamily="34" charset="0"/>
              </a:rPr>
              <a:t>στη συνέχεια χρησιμοποιώντας τεχνικές όπως ο καταιγισμός ιδεών ή η συζήτηση, αρχίζουν οι μαθητές να σκέφτονται και να εμπλέκονται </a:t>
            </a:r>
            <a:r>
              <a:rPr lang="el-GR" sz="2200" dirty="0" smtClean="0">
                <a:latin typeface="Calibri" panose="020F0502020204030204" pitchFamily="34" charset="0"/>
                <a:cs typeface="Calibri" panose="020F0502020204030204" pitchFamily="34" charset="0"/>
              </a:rPr>
              <a:t>σε συζήτηση.</a:t>
            </a:r>
            <a:endParaRPr lang="en-US" sz="2200" dirty="0" smtClean="0">
              <a:latin typeface="Calibri" panose="020F0502020204030204" pitchFamily="34" charset="0"/>
              <a:cs typeface="Calibri" panose="020F0502020204030204" pitchFamily="34" charset="0"/>
            </a:endParaRP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03976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fontScale="90000"/>
          </a:bodyPr>
          <a:lstStyle/>
          <a:p>
            <a:pPr algn="ct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altLang="el-GR"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altLang="el-GR" dirty="0" err="1"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Γνώσης</a:t>
            </a:r>
          </a:p>
        </p:txBody>
      </p:sp>
      <p:sp>
        <p:nvSpPr>
          <p:cNvPr id="2" name="Θέση περιεχομένου 1"/>
          <p:cNvSpPr>
            <a:spLocks noGrp="1"/>
          </p:cNvSpPr>
          <p:nvPr>
            <p:ph idx="1"/>
          </p:nvPr>
        </p:nvSpPr>
        <p:spPr>
          <a:xfrm>
            <a:off x="1350628" y="1501629"/>
            <a:ext cx="10003172" cy="4675334"/>
          </a:xfrm>
        </p:spPr>
        <p:txBody>
          <a:bodyPr>
            <a:normAutofit/>
          </a:bodyPr>
          <a:lstStyle/>
          <a:p>
            <a:r>
              <a:rPr lang="el-GR" sz="2200" b="1" u="sng" dirty="0">
                <a:latin typeface="Calibri" panose="020F0502020204030204" pitchFamily="34" charset="0"/>
                <a:cs typeface="Calibri" panose="020F0502020204030204" pitchFamily="34" charset="0"/>
              </a:rPr>
              <a:t>Τι;</a:t>
            </a:r>
            <a:r>
              <a:rPr lang="el-GR" sz="2200" b="1" dirty="0">
                <a:latin typeface="Calibri" panose="020F0502020204030204" pitchFamily="34" charset="0"/>
                <a:cs typeface="Calibri" panose="020F0502020204030204" pitchFamily="34" charset="0"/>
              </a:rPr>
              <a:t> </a:t>
            </a:r>
            <a:r>
              <a:rPr lang="el-GR" sz="2200" dirty="0" smtClean="0">
                <a:latin typeface="Calibri" panose="020F0502020204030204" pitchFamily="34" charset="0"/>
                <a:cs typeface="Calibri" panose="020F0502020204030204" pitchFamily="34" charset="0"/>
              </a:rPr>
              <a:t>Είναι </a:t>
            </a:r>
            <a:r>
              <a:rPr lang="el-GR" sz="2200" dirty="0">
                <a:latin typeface="Calibri" panose="020F0502020204030204" pitchFamily="34" charset="0"/>
                <a:cs typeface="Calibri" panose="020F0502020204030204" pitchFamily="34" charset="0"/>
              </a:rPr>
              <a:t>μια διαδικασία που αποσκοπεί στην ερμηνεία των εννοιών που σχετίζονται με την "προβληματική" </a:t>
            </a:r>
            <a:r>
              <a:rPr lang="el-GR" sz="2200" dirty="0" smtClean="0">
                <a:latin typeface="Calibri" panose="020F0502020204030204" pitchFamily="34" charset="0"/>
                <a:cs typeface="Calibri" panose="020F0502020204030204" pitchFamily="34" charset="0"/>
              </a:rPr>
              <a:t>μας και στην ανάκληση πρότερης γνώσης. </a:t>
            </a:r>
            <a:r>
              <a:rPr lang="el-GR" sz="2200" dirty="0">
                <a:latin typeface="Calibri" panose="020F0502020204030204" pitchFamily="34" charset="0"/>
                <a:cs typeface="Calibri" panose="020F0502020204030204" pitchFamily="34" charset="0"/>
              </a:rPr>
              <a:t>Η ολοκλήρωση αυτής της φάσης έχει ως προϊόν </a:t>
            </a:r>
            <a:r>
              <a:rPr lang="el-GR" sz="2200" b="1" dirty="0">
                <a:latin typeface="Calibri" panose="020F0502020204030204" pitchFamily="34" charset="0"/>
                <a:cs typeface="Calibri" panose="020F0502020204030204" pitchFamily="34" charset="0"/>
              </a:rPr>
              <a:t>Ερωτήματα </a:t>
            </a:r>
            <a:r>
              <a:rPr lang="el-GR" sz="2200" dirty="0">
                <a:latin typeface="Calibri" panose="020F0502020204030204" pitchFamily="34" charset="0"/>
                <a:cs typeface="Calibri" panose="020F0502020204030204" pitchFamily="34" charset="0"/>
              </a:rPr>
              <a:t>(</a:t>
            </a:r>
            <a:r>
              <a:rPr lang="el-GR" sz="2200" dirty="0" err="1">
                <a:latin typeface="Calibri" panose="020F0502020204030204" pitchFamily="34" charset="0"/>
                <a:cs typeface="Calibri" panose="020F0502020204030204" pitchFamily="34" charset="0"/>
              </a:rPr>
              <a:t>υποφάση</a:t>
            </a:r>
            <a:r>
              <a:rPr lang="el-GR" sz="2200"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Questioning</a:t>
            </a:r>
            <a:r>
              <a:rPr lang="el-GR" sz="2200" dirty="0">
                <a:latin typeface="Calibri" panose="020F0502020204030204" pitchFamily="34" charset="0"/>
                <a:cs typeface="Calibri" panose="020F0502020204030204" pitchFamily="34" charset="0"/>
              </a:rPr>
              <a:t>) ή πειραματικές </a:t>
            </a:r>
            <a:r>
              <a:rPr lang="el-GR" sz="2200" b="1" dirty="0">
                <a:latin typeface="Calibri" panose="020F0502020204030204" pitchFamily="34" charset="0"/>
                <a:cs typeface="Calibri" panose="020F0502020204030204" pitchFamily="34" charset="0"/>
              </a:rPr>
              <a:t>Υποθέσεις </a:t>
            </a:r>
            <a:r>
              <a:rPr lang="el-GR" sz="2200" dirty="0">
                <a:latin typeface="Calibri" panose="020F0502020204030204" pitchFamily="34" charset="0"/>
                <a:cs typeface="Calibri" panose="020F0502020204030204" pitchFamily="34" charset="0"/>
              </a:rPr>
              <a:t>(</a:t>
            </a:r>
            <a:r>
              <a:rPr lang="el-GR" sz="2200" dirty="0" err="1">
                <a:latin typeface="Calibri" panose="020F0502020204030204" pitchFamily="34" charset="0"/>
                <a:cs typeface="Calibri" panose="020F0502020204030204" pitchFamily="34" charset="0"/>
              </a:rPr>
              <a:t>υπο</a:t>
            </a:r>
            <a:r>
              <a:rPr lang="el-GR" sz="2200" dirty="0">
                <a:latin typeface="Calibri" panose="020F0502020204030204" pitchFamily="34" charset="0"/>
                <a:cs typeface="Calibri" panose="020F0502020204030204" pitchFamily="34" charset="0"/>
              </a:rPr>
              <a:t>-φάση </a:t>
            </a:r>
            <a:r>
              <a:rPr lang="en-US" sz="2200" dirty="0">
                <a:latin typeface="Calibri" panose="020F0502020204030204" pitchFamily="34" charset="0"/>
                <a:cs typeface="Calibri" panose="020F0502020204030204" pitchFamily="34" charset="0"/>
              </a:rPr>
              <a:t>Hypothesis </a:t>
            </a:r>
            <a:r>
              <a:rPr lang="en-US" sz="2200" dirty="0" smtClean="0">
                <a:latin typeface="Calibri" panose="020F0502020204030204" pitchFamily="34" charset="0"/>
                <a:cs typeface="Calibri" panose="020F0502020204030204" pitchFamily="34" charset="0"/>
              </a:rPr>
              <a:t>generation</a:t>
            </a:r>
            <a:r>
              <a:rPr lang="el-GR" sz="2200" dirty="0" smtClean="0">
                <a:latin typeface="Calibri" panose="020F0502020204030204" pitchFamily="34" charset="0"/>
                <a:cs typeface="Calibri" panose="020F0502020204030204" pitchFamily="34" charset="0"/>
              </a:rPr>
              <a:t>).</a:t>
            </a:r>
          </a:p>
          <a:p>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Πώς;</a:t>
            </a:r>
            <a:r>
              <a:rPr lang="el-GR" sz="2200" dirty="0" smtClean="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Η </a:t>
            </a:r>
            <a:r>
              <a:rPr lang="en-US" sz="2200" dirty="0" err="1">
                <a:latin typeface="Calibri" panose="020F0502020204030204" pitchFamily="34" charset="0"/>
                <a:cs typeface="Calibri" panose="020F0502020204030204" pitchFamily="34" charset="0"/>
              </a:rPr>
              <a:t>φάση</a:t>
            </a:r>
            <a:r>
              <a:rPr lang="en-US" sz="2200" dirty="0">
                <a:latin typeface="Calibri" panose="020F0502020204030204" pitchFamily="34" charset="0"/>
                <a:cs typeface="Calibri" panose="020F0502020204030204" pitchFamily="34" charset="0"/>
              </a:rPr>
              <a:t> α</a:t>
            </a:r>
            <a:r>
              <a:rPr lang="en-US" sz="2200" dirty="0" err="1">
                <a:latin typeface="Calibri" panose="020F0502020204030204" pitchFamily="34" charset="0"/>
                <a:cs typeface="Calibri" panose="020F0502020204030204" pitchFamily="34" charset="0"/>
              </a:rPr>
              <a:t>υτή</a:t>
            </a:r>
            <a:r>
              <a:rPr lang="en-US" sz="2200" dirty="0">
                <a:latin typeface="Calibri" panose="020F0502020204030204" pitchFamily="34" charset="0"/>
                <a:cs typeface="Calibri" panose="020F0502020204030204" pitchFamily="34" charset="0"/>
              </a:rPr>
              <a:t> </a:t>
            </a:r>
            <a:r>
              <a:rPr lang="en-US" sz="2200" dirty="0" smtClean="0">
                <a:latin typeface="Calibri" panose="020F0502020204030204" pitchFamily="34" charset="0"/>
                <a:cs typeface="Calibri" panose="020F0502020204030204" pitchFamily="34" charset="0"/>
              </a:rPr>
              <a:t>μπ</a:t>
            </a:r>
            <a:r>
              <a:rPr lang="en-US" sz="2200" dirty="0" err="1" smtClean="0">
                <a:latin typeface="Calibri" panose="020F0502020204030204" pitchFamily="34" charset="0"/>
                <a:cs typeface="Calibri" panose="020F0502020204030204" pitchFamily="34" charset="0"/>
              </a:rPr>
              <a:t>ορεί</a:t>
            </a:r>
            <a:r>
              <a:rPr lang="el-GR" sz="2200" dirty="0" smtClean="0">
                <a:latin typeface="Calibri" panose="020F0502020204030204" pitchFamily="34" charset="0"/>
                <a:cs typeface="Calibri" panose="020F0502020204030204" pitchFamily="34" charset="0"/>
              </a:rPr>
              <a:t> να είναι πλήρως κατευθυνόμενη από τον εκπαιδευτικό ή τους μαθητές, δηλαδή </a:t>
            </a:r>
            <a:r>
              <a:rPr lang="el-GR" sz="2200" dirty="0">
                <a:latin typeface="Calibri" panose="020F0502020204030204" pitchFamily="34" charset="0"/>
                <a:cs typeface="Calibri" panose="020F0502020204030204" pitchFamily="34" charset="0"/>
              </a:rPr>
              <a:t>οι μαθητές να διαμορφώσουν τα ερωτήματα/υποθέσεις χωρίς τη βοήθεια του </a:t>
            </a:r>
            <a:r>
              <a:rPr lang="el-GR" sz="2200" dirty="0" smtClean="0">
                <a:latin typeface="Calibri" panose="020F0502020204030204" pitchFamily="34" charset="0"/>
                <a:cs typeface="Calibri" panose="020F0502020204030204" pitchFamily="34" charset="0"/>
              </a:rPr>
              <a:t>εκπαιδευτικού.</a:t>
            </a:r>
          </a:p>
        </p:txBody>
      </p:sp>
    </p:spTree>
    <p:custDataLst>
      <p:tags r:id="rId1"/>
    </p:custDataLst>
    <p:extLst>
      <p:ext uri="{BB962C8B-B14F-4D97-AF65-F5344CB8AC3E}">
        <p14:creationId xmlns:p14="http://schemas.microsoft.com/office/powerpoint/2010/main" val="1894827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a:extLst>
              <a:ext uri="{FF2B5EF4-FFF2-40B4-BE49-F238E27FC236}">
                <a16:creationId xmlns:a16="http://schemas.microsoft.com/office/drawing/2014/main" id="{ADB0CE88-D9F9-4222-9640-9328EEC0CE70}"/>
              </a:ext>
            </a:extLst>
          </p:cNvPr>
          <p:cNvSpPr>
            <a:spLocks noGrp="1"/>
          </p:cNvSpPr>
          <p:nvPr>
            <p:ph type="title"/>
          </p:nvPr>
        </p:nvSpPr>
        <p:spPr>
          <a:xfrm>
            <a:off x="1547769" y="271110"/>
            <a:ext cx="10297486" cy="1143000"/>
          </a:xfrm>
        </p:spPr>
        <p:txBody>
          <a:bodyPr>
            <a:noAutofit/>
          </a:bodyPr>
          <a:lstStyle/>
          <a:p>
            <a:pPr eaLnBrk="1" hangingPunct="1"/>
            <a:r>
              <a:rPr lang="el-GR" altLang="el-G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Οι 4 τύποι της Διερευνητικής Μάθησης</a:t>
            </a:r>
            <a:r>
              <a:rPr lang="el-GR" altLang="el-GR" dirty="0">
                <a:latin typeface="Calibri" panose="020F0502020204030204" pitchFamily="34" charset="0"/>
                <a:cs typeface="Calibri" panose="020F0502020204030204" pitchFamily="34" charset="0"/>
              </a:rPr>
              <a:t/>
            </a:r>
            <a:br>
              <a:rPr lang="el-GR" altLang="el-GR" dirty="0">
                <a:latin typeface="Calibri" panose="020F0502020204030204" pitchFamily="34" charset="0"/>
                <a:cs typeface="Calibri" panose="020F0502020204030204" pitchFamily="34" charset="0"/>
              </a:rPr>
            </a:br>
            <a:endParaRPr lang="el-GR" altLang="el-GR" dirty="0">
              <a:latin typeface="Calibri" panose="020F0502020204030204" pitchFamily="34" charset="0"/>
              <a:cs typeface="Calibri" panose="020F0502020204030204" pitchFamily="34" charset="0"/>
            </a:endParaRPr>
          </a:p>
        </p:txBody>
      </p:sp>
      <p:graphicFrame>
        <p:nvGraphicFramePr>
          <p:cNvPr id="5" name="Πίνακας 4">
            <a:extLst>
              <a:ext uri="{FF2B5EF4-FFF2-40B4-BE49-F238E27FC236}">
                <a16:creationId xmlns:a16="http://schemas.microsoft.com/office/drawing/2014/main" id="{B3945BC8-3EEB-401E-953D-5F4B5086F009}"/>
              </a:ext>
            </a:extLst>
          </p:cNvPr>
          <p:cNvGraphicFramePr>
            <a:graphicFrameLocks noGrp="1"/>
          </p:cNvGraphicFramePr>
          <p:nvPr>
            <p:extLst>
              <p:ext uri="{D42A27DB-BD31-4B8C-83A1-F6EECF244321}">
                <p14:modId xmlns:p14="http://schemas.microsoft.com/office/powerpoint/2010/main" val="3273145915"/>
              </p:ext>
            </p:extLst>
          </p:nvPr>
        </p:nvGraphicFramePr>
        <p:xfrm>
          <a:off x="1547768" y="2300127"/>
          <a:ext cx="8510631" cy="4436924"/>
        </p:xfrm>
        <a:graphic>
          <a:graphicData uri="http://schemas.openxmlformats.org/drawingml/2006/table">
            <a:tbl>
              <a:tblPr firstRow="1" bandRow="1">
                <a:tableStyleId>{5C22544A-7EE6-4342-B048-85BDC9FD1C3A}</a:tableStyleId>
              </a:tblPr>
              <a:tblGrid>
                <a:gridCol w="2198580">
                  <a:extLst>
                    <a:ext uri="{9D8B030D-6E8A-4147-A177-3AD203B41FA5}">
                      <a16:colId xmlns:a16="http://schemas.microsoft.com/office/drawing/2014/main" val="3659786205"/>
                    </a:ext>
                  </a:extLst>
                </a:gridCol>
                <a:gridCol w="1702126">
                  <a:extLst>
                    <a:ext uri="{9D8B030D-6E8A-4147-A177-3AD203B41FA5}">
                      <a16:colId xmlns:a16="http://schemas.microsoft.com/office/drawing/2014/main" val="2790054345"/>
                    </a:ext>
                  </a:extLst>
                </a:gridCol>
                <a:gridCol w="1474139">
                  <a:extLst>
                    <a:ext uri="{9D8B030D-6E8A-4147-A177-3AD203B41FA5}">
                      <a16:colId xmlns:a16="http://schemas.microsoft.com/office/drawing/2014/main" val="1661648783"/>
                    </a:ext>
                  </a:extLst>
                </a:gridCol>
                <a:gridCol w="1938889">
                  <a:extLst>
                    <a:ext uri="{9D8B030D-6E8A-4147-A177-3AD203B41FA5}">
                      <a16:colId xmlns:a16="http://schemas.microsoft.com/office/drawing/2014/main" val="937541350"/>
                    </a:ext>
                  </a:extLst>
                </a:gridCol>
                <a:gridCol w="1196897">
                  <a:extLst>
                    <a:ext uri="{9D8B030D-6E8A-4147-A177-3AD203B41FA5}">
                      <a16:colId xmlns:a16="http://schemas.microsoft.com/office/drawing/2014/main" val="1802885476"/>
                    </a:ext>
                  </a:extLst>
                </a:gridCol>
              </a:tblGrid>
              <a:tr h="888707">
                <a:tc>
                  <a:txBody>
                    <a:bodyPr/>
                    <a:lstStyle/>
                    <a:p>
                      <a:pPr algn="r"/>
                      <a:r>
                        <a:rPr lang="el-GR" sz="1600" dirty="0">
                          <a:latin typeface="Calibri" panose="020F0502020204030204" pitchFamily="34" charset="0"/>
                          <a:cs typeface="Calibri" panose="020F0502020204030204" pitchFamily="34" charset="0"/>
                        </a:rPr>
                        <a:t>Είδος διερεύνησης</a:t>
                      </a:r>
                    </a:p>
                  </a:txBody>
                  <a:tcPr marL="91438" marR="91438" marT="45724" marB="45724"/>
                </a:tc>
                <a:tc>
                  <a:txBody>
                    <a:bodyPr/>
                    <a:lstStyle/>
                    <a:p>
                      <a:r>
                        <a:rPr lang="el-GR" sz="1600" b="1" kern="1200" dirty="0" smtClean="0">
                          <a:solidFill>
                            <a:schemeClr val="lt1"/>
                          </a:solidFill>
                          <a:effectLst/>
                          <a:latin typeface="Calibri" panose="020F0502020204030204" pitchFamily="34" charset="0"/>
                          <a:ea typeface="+mn-ea"/>
                          <a:cs typeface="Calibri" panose="020F0502020204030204" pitchFamily="34" charset="0"/>
                        </a:rPr>
                        <a:t>Επιβεβαιωτική Δ</a:t>
                      </a:r>
                      <a:r>
                        <a:rPr lang="en-US" sz="1600" b="1" kern="1200" dirty="0" err="1" smtClean="0">
                          <a:solidFill>
                            <a:schemeClr val="lt1"/>
                          </a:solidFill>
                          <a:effectLst/>
                          <a:latin typeface="Calibri" panose="020F0502020204030204" pitchFamily="34" charset="0"/>
                          <a:ea typeface="+mn-ea"/>
                          <a:cs typeface="Calibri" panose="020F0502020204030204" pitchFamily="34" charset="0"/>
                        </a:rPr>
                        <a:t>ιερεύνηση</a:t>
                      </a:r>
                      <a:r>
                        <a:rPr lang="en-US" sz="1600" b="1" kern="1200" dirty="0" smtClean="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err="1">
                          <a:solidFill>
                            <a:schemeClr val="lt1"/>
                          </a:solidFill>
                          <a:effectLst/>
                          <a:latin typeface="Calibri" panose="020F0502020204030204" pitchFamily="34" charset="0"/>
                          <a:ea typeface="+mn-ea"/>
                          <a:cs typeface="Calibri" panose="020F0502020204030204" pitchFamily="34" charset="0"/>
                        </a:rPr>
                        <a:t>Δομημένη</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a:solidFill>
                            <a:schemeClr val="lt1"/>
                          </a:solidFill>
                          <a:effectLst/>
                          <a:latin typeface="Calibri" panose="020F0502020204030204" pitchFamily="34" charset="0"/>
                          <a:ea typeface="+mn-ea"/>
                          <a:cs typeface="Calibri" panose="020F0502020204030204" pitchFamily="34" charset="0"/>
                        </a:rPr>
                        <a:t>Κα</a:t>
                      </a:r>
                      <a:r>
                        <a:rPr lang="en-US" sz="1600" b="1" kern="1200" dirty="0" err="1">
                          <a:solidFill>
                            <a:schemeClr val="lt1"/>
                          </a:solidFill>
                          <a:effectLst/>
                          <a:latin typeface="Calibri" panose="020F0502020204030204" pitchFamily="34" charset="0"/>
                          <a:ea typeface="+mn-ea"/>
                          <a:cs typeface="Calibri" panose="020F0502020204030204" pitchFamily="34" charset="0"/>
                        </a:rPr>
                        <a:t>θοδηγούμενη</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err="1">
                          <a:solidFill>
                            <a:schemeClr val="lt1"/>
                          </a:solidFill>
                          <a:effectLst/>
                          <a:latin typeface="Calibri" panose="020F0502020204030204" pitchFamily="34" charset="0"/>
                          <a:ea typeface="+mn-ea"/>
                          <a:cs typeface="Calibri" panose="020F0502020204030204" pitchFamily="34" charset="0"/>
                        </a:rPr>
                        <a:t>Ανοιχτή</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1485912081"/>
                  </a:ext>
                </a:extLst>
              </a:tr>
              <a:tr h="622097">
                <a:tc>
                  <a:txBody>
                    <a:bodyPr/>
                    <a:lstStyle/>
                    <a:p>
                      <a:r>
                        <a:rPr lang="el-GR" sz="1800" dirty="0">
                          <a:latin typeface="Calibri" panose="020F0502020204030204" pitchFamily="34" charset="0"/>
                          <a:cs typeface="Calibri" panose="020F0502020204030204" pitchFamily="34" charset="0"/>
                        </a:rPr>
                        <a:t>Στοιχεία διερεύνησης</a:t>
                      </a:r>
                    </a:p>
                  </a:txBody>
                  <a:tcPr marL="91438" marR="91438" marT="45724" marB="45724"/>
                </a:tc>
                <a:tc>
                  <a:txBody>
                    <a:bodyPr/>
                    <a:lstStyle/>
                    <a:p>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endParaRPr lang="el-GR" sz="1800">
                        <a:latin typeface="Calibri" panose="020F0502020204030204" pitchFamily="34" charset="0"/>
                        <a:cs typeface="Calibri" panose="020F0502020204030204" pitchFamily="34" charset="0"/>
                      </a:endParaRPr>
                    </a:p>
                  </a:txBody>
                  <a:tcPr marL="91438" marR="91438" marT="45724" marB="45724"/>
                </a:tc>
                <a:tc>
                  <a:txBody>
                    <a:bodyPr/>
                    <a:lstStyle/>
                    <a:p>
                      <a:endParaRPr lang="el-GR" sz="1800">
                        <a:latin typeface="Calibri" panose="020F0502020204030204" pitchFamily="34" charset="0"/>
                        <a:cs typeface="Calibri" panose="020F0502020204030204" pitchFamily="34" charset="0"/>
                      </a:endParaRPr>
                    </a:p>
                  </a:txBody>
                  <a:tcPr marL="91438" marR="91438" marT="45724" marB="45724"/>
                </a:tc>
                <a:tc>
                  <a:txBody>
                    <a:bodyPr/>
                    <a:lstStyle/>
                    <a:p>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929738664"/>
                  </a:ext>
                </a:extLst>
              </a:tr>
              <a:tr h="622097">
                <a:tc>
                  <a:txBody>
                    <a:bodyPr/>
                    <a:lstStyle/>
                    <a:p>
                      <a:r>
                        <a:rPr lang="el-GR" sz="1800" dirty="0">
                          <a:latin typeface="Calibri" panose="020F0502020204030204" pitchFamily="34" charset="0"/>
                          <a:cs typeface="Calibri" panose="020F0502020204030204" pitchFamily="34" charset="0"/>
                        </a:rPr>
                        <a:t>Θέμα /Προβληματική</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2855465228"/>
                  </a:ext>
                </a:extLst>
              </a:tr>
              <a:tr h="622143">
                <a:tc>
                  <a:txBody>
                    <a:bodyPr/>
                    <a:lstStyle/>
                    <a:p>
                      <a:r>
                        <a:rPr lang="el-GR" sz="1800" dirty="0">
                          <a:latin typeface="Calibri" panose="020F0502020204030204" pitchFamily="34" charset="0"/>
                          <a:cs typeface="Calibri" panose="020F0502020204030204" pitchFamily="34" charset="0"/>
                        </a:rPr>
                        <a:t>Ερωτήματα/ Υποθέσεις</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1116231419"/>
                  </a:ext>
                </a:extLst>
              </a:tr>
              <a:tr h="888776">
                <a:tc>
                  <a:txBody>
                    <a:bodyPr/>
                    <a:lstStyle/>
                    <a:p>
                      <a:r>
                        <a:rPr lang="el-GR" sz="1800" dirty="0">
                          <a:latin typeface="Calibri" panose="020F0502020204030204" pitchFamily="34" charset="0"/>
                          <a:cs typeface="Calibri" panose="020F0502020204030204" pitchFamily="34" charset="0"/>
                        </a:rPr>
                        <a:t>Διαδικασίες έρευνας (πηγές)</a:t>
                      </a:r>
                    </a:p>
                    <a:p>
                      <a:r>
                        <a:rPr lang="el-GR" sz="1800" dirty="0">
                          <a:latin typeface="Calibri" panose="020F0502020204030204" pitchFamily="34" charset="0"/>
                          <a:cs typeface="Calibri" panose="020F0502020204030204" pitchFamily="34" charset="0"/>
                        </a:rPr>
                        <a:t> ή πειραματισμού</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683391140"/>
                  </a:ext>
                </a:extLst>
              </a:tr>
              <a:tr h="360448">
                <a:tc>
                  <a:txBody>
                    <a:bodyPr/>
                    <a:lstStyle/>
                    <a:p>
                      <a:r>
                        <a:rPr lang="el-GR" sz="1800" dirty="0">
                          <a:latin typeface="Calibri" panose="020F0502020204030204" pitchFamily="34" charset="0"/>
                          <a:cs typeface="Calibri" panose="020F0502020204030204" pitchFamily="34" charset="0"/>
                        </a:rPr>
                        <a:t>Δεδομένα</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3399492316"/>
                  </a:ext>
                </a:extLst>
              </a:tr>
              <a:tr h="360448">
                <a:tc>
                  <a:txBody>
                    <a:bodyPr/>
                    <a:lstStyle/>
                    <a:p>
                      <a:r>
                        <a:rPr lang="el-GR" sz="1800" dirty="0">
                          <a:latin typeface="Calibri" panose="020F0502020204030204" pitchFamily="34" charset="0"/>
                          <a:cs typeface="Calibri" panose="020F0502020204030204" pitchFamily="34" charset="0"/>
                        </a:rPr>
                        <a:t>Συμπεράσματα</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3448652264"/>
                  </a:ext>
                </a:extLst>
              </a:tr>
            </a:tbl>
          </a:graphicData>
        </a:graphic>
      </p:graphicFrame>
      <p:sp>
        <p:nvSpPr>
          <p:cNvPr id="6" name="TextBox 6">
            <a:extLst>
              <a:ext uri="{FF2B5EF4-FFF2-40B4-BE49-F238E27FC236}">
                <a16:creationId xmlns:a16="http://schemas.microsoft.com/office/drawing/2014/main" id="{651C2960-2D07-4205-A52E-C6B2E6C3BF99}"/>
              </a:ext>
            </a:extLst>
          </p:cNvPr>
          <p:cNvSpPr txBox="1">
            <a:spLocks noChangeArrowheads="1"/>
          </p:cNvSpPr>
          <p:nvPr/>
        </p:nvSpPr>
        <p:spPr bwMode="auto">
          <a:xfrm>
            <a:off x="818691" y="1181805"/>
            <a:ext cx="11026564"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2200" dirty="0">
                <a:latin typeface="Calibri" panose="020F0502020204030204" pitchFamily="34" charset="0"/>
                <a:cs typeface="Calibri" panose="020F0502020204030204" pitchFamily="34" charset="0"/>
              </a:rPr>
              <a:t>Στον παρακάτω πίνακα καταγράφονται, ανάλογα με τον τύπο της διερεύνησης, τα στοιχεία που καθορίζονται από τους εκπαιδευτικούς (Ε) και τα στοιχεία που καθορίζονται με πρωτοβουλία των μαθητών (Μ).</a:t>
            </a:r>
          </a:p>
        </p:txBody>
      </p:sp>
    </p:spTree>
    <p:custDataLst>
      <p:tags r:id="rId1"/>
    </p:custDataLst>
    <p:extLst>
      <p:ext uri="{BB962C8B-B14F-4D97-AF65-F5344CB8AC3E}">
        <p14:creationId xmlns:p14="http://schemas.microsoft.com/office/powerpoint/2010/main" val="2787587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61020" y="587228"/>
            <a:ext cx="9692780" cy="721455"/>
          </a:xfrm>
        </p:spPr>
        <p:txBody>
          <a:bodyPr>
            <a:normAutofit/>
          </a:bodyPr>
          <a:lstStyle/>
          <a:p>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Νόμος του </a:t>
            </a:r>
            <a:r>
              <a:rPr lang="en-US"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Hooke</a:t>
            </a: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(1/2)</a:t>
            </a:r>
            <a:endParaRPr lang="en-US"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1199626" y="1510018"/>
            <a:ext cx="10154174" cy="4966283"/>
          </a:xfrm>
        </p:spPr>
        <p:txBody>
          <a:bodyPr>
            <a:normAutofit fontScale="92500" lnSpcReduction="10000"/>
          </a:bodyPr>
          <a:lstStyle/>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(5’):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Εμπλοκή-Προσανατολισμός. </a:t>
            </a:r>
          </a:p>
          <a:p>
            <a:pPr marL="0" lvl="0" indent="0">
              <a:buNone/>
            </a:pPr>
            <a:r>
              <a:rPr lang="el-GR" sz="2200" dirty="0" smtClean="0">
                <a:latin typeface="Calibri" panose="020F0502020204030204" pitchFamily="34" charset="0"/>
                <a:cs typeface="Calibri" panose="020F0502020204030204" pitchFamily="34" charset="0"/>
              </a:rPr>
              <a:t>Δίνονται </a:t>
            </a:r>
            <a:r>
              <a:rPr lang="el-GR" sz="2200" dirty="0">
                <a:latin typeface="Calibri" panose="020F0502020204030204" pitchFamily="34" charset="0"/>
                <a:cs typeface="Calibri" panose="020F0502020204030204" pitchFamily="34" charset="0"/>
              </a:rPr>
              <a:t>παραδείγματα φορτίσεων (εφελκυσμού και θλίψης) υλικών στο πλαίσιο της ειδικότητας. Διατυπώνονται, ανά παράδειγμα, υποθέσεις σχετικά με την τάξη μεγέθους των φορτίσεων, την παραμόρφωση (επιμήκυνση ή </a:t>
            </a:r>
            <a:r>
              <a:rPr lang="el-GR" sz="2200" dirty="0" err="1">
                <a:latin typeface="Calibri" panose="020F0502020204030204" pitchFamily="34" charset="0"/>
                <a:cs typeface="Calibri" panose="020F0502020204030204" pitchFamily="34" charset="0"/>
              </a:rPr>
              <a:t>επιβράχυνση</a:t>
            </a:r>
            <a:r>
              <a:rPr lang="el-GR" sz="2200" dirty="0">
                <a:latin typeface="Calibri" panose="020F0502020204030204" pitchFamily="34" charset="0"/>
                <a:cs typeface="Calibri" panose="020F0502020204030204" pitchFamily="34" charset="0"/>
              </a:rPr>
              <a:t>) του υλικού μελέτης και τη σημασία υπολογισμού της στην ασφάλεια των κατασκευών. </a:t>
            </a:r>
            <a:endParaRPr lang="el-GR" sz="2200" dirty="0" smtClean="0">
              <a:latin typeface="Calibri" panose="020F0502020204030204" pitchFamily="34" charset="0"/>
              <a:cs typeface="Calibri" panose="020F0502020204030204" pitchFamily="34" charset="0"/>
            </a:endParaRPr>
          </a:p>
          <a:p>
            <a:pPr lvl="0"/>
            <a:endParaRPr lang="el-GR" sz="2200" dirty="0">
              <a:latin typeface="Calibri" panose="020F0502020204030204" pitchFamily="34" charset="0"/>
              <a:cs typeface="Calibri" panose="020F0502020204030204" pitchFamily="34" charset="0"/>
            </a:endParaRPr>
          </a:p>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(10’): </a:t>
            </a:r>
            <a:r>
              <a:rPr lang="el-GR" altLang="el-GR" sz="2200"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sz="2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Γνώσης.</a:t>
            </a:r>
          </a:p>
          <a:p>
            <a:pPr marL="0" lvl="0" indent="0">
              <a:buNone/>
            </a:pPr>
            <a:r>
              <a:rPr lang="el-GR" sz="2200" dirty="0" smtClean="0">
                <a:latin typeface="Calibri" panose="020F0502020204030204" pitchFamily="34" charset="0"/>
                <a:cs typeface="Calibri" panose="020F0502020204030204" pitchFamily="34" charset="0"/>
              </a:rPr>
              <a:t>Ανακαλούνται </a:t>
            </a:r>
            <a:r>
              <a:rPr lang="el-GR" sz="2200" dirty="0">
                <a:latin typeface="Calibri" panose="020F0502020204030204" pitchFamily="34" charset="0"/>
                <a:cs typeface="Calibri" panose="020F0502020204030204" pitchFamily="34" charset="0"/>
              </a:rPr>
              <a:t>οι πρότερες γνώσεις των μαθητών σχετικά με τις μονάδες μέτρησης των φορτίων, του μέτρου ελαστικότητας των υλικών καθώς και της παραμόρφωσης. </a:t>
            </a:r>
            <a:endParaRPr lang="en-US" sz="2200" dirty="0" smtClean="0">
              <a:latin typeface="Calibri" panose="020F0502020204030204" pitchFamily="34" charset="0"/>
              <a:cs typeface="Calibri" panose="020F0502020204030204" pitchFamily="34" charset="0"/>
            </a:endParaRPr>
          </a:p>
          <a:p>
            <a:pPr marL="0" lvl="0" indent="0">
              <a:buNone/>
            </a:pPr>
            <a:r>
              <a:rPr lang="el-GR" sz="2200" dirty="0" smtClean="0">
                <a:latin typeface="Calibri" panose="020F0502020204030204" pitchFamily="34" charset="0"/>
                <a:cs typeface="Calibri" panose="020F0502020204030204" pitchFamily="34" charset="0"/>
              </a:rPr>
              <a:t>Ακολούθως </a:t>
            </a:r>
            <a:r>
              <a:rPr lang="el-GR" sz="2200" dirty="0">
                <a:latin typeface="Calibri" panose="020F0502020204030204" pitchFamily="34" charset="0"/>
                <a:cs typeface="Calibri" panose="020F0502020204030204" pitchFamily="34" charset="0"/>
              </a:rPr>
              <a:t>ο εκπαιδευτικός διευκρινίζει ότι για λόγους εύκολου πειραματισμού το υλικό μελέτης μπορεί να αναπαρασταθεί με ελατήριο και διατυπώνει το παρακάτω ερευνητικό ερώτημα:</a:t>
            </a:r>
            <a:endParaRPr lang="en-US" sz="2200" dirty="0">
              <a:latin typeface="Calibri" panose="020F0502020204030204" pitchFamily="34" charset="0"/>
              <a:cs typeface="Calibri" panose="020F0502020204030204" pitchFamily="34" charset="0"/>
            </a:endParaRPr>
          </a:p>
          <a:p>
            <a:pPr lvl="1"/>
            <a:r>
              <a:rPr lang="el-GR" sz="2200" i="1" dirty="0">
                <a:latin typeface="Calibri" panose="020F0502020204030204" pitchFamily="34" charset="0"/>
                <a:cs typeface="Calibri" panose="020F0502020204030204" pitchFamily="34" charset="0"/>
              </a:rPr>
              <a:t>Ποια η σχέση της μεταβολής της παραμόρφωσης ενός ελατηρίου με τη μεταβολή της εφαρμοζόμενης δύναμης;  </a:t>
            </a: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18070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329613" cy="1143000"/>
          </a:xfrm>
        </p:spPr>
        <p:txBody>
          <a:bodyPr>
            <a:normAutofit fontScale="90000"/>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Έρευνα σε δύο στάδια: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Εξερεύνηση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Πειραματισμός</a:t>
            </a:r>
            <a:endPar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Θέση περιεχομένου 1"/>
          <p:cNvSpPr>
            <a:spLocks noGrp="1"/>
          </p:cNvSpPr>
          <p:nvPr>
            <p:ph idx="1"/>
          </p:nvPr>
        </p:nvSpPr>
        <p:spPr>
          <a:xfrm>
            <a:off x="822120" y="1300294"/>
            <a:ext cx="10956023" cy="5557706"/>
          </a:xfrm>
        </p:spPr>
        <p:txBody>
          <a:bodyPr>
            <a:no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a:t>
            </a:r>
            <a:r>
              <a:rPr lang="en-US" sz="2000" dirty="0" smtClean="0">
                <a:latin typeface="Calibri" panose="020F0502020204030204" pitchFamily="34" charset="0"/>
                <a:cs typeface="Calibri" panose="020F0502020204030204" pitchFamily="34" charset="0"/>
              </a:rPr>
              <a:t>H</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φάση της </a:t>
            </a:r>
            <a:r>
              <a:rPr lang="el-GR" sz="2000" b="1" i="1" dirty="0">
                <a:latin typeface="Calibri" panose="020F0502020204030204" pitchFamily="34" charset="0"/>
                <a:cs typeface="Calibri" panose="020F0502020204030204" pitchFamily="34" charset="0"/>
              </a:rPr>
              <a:t>Έρευνας</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Investigation</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μπορεί να ακολουθήσει μία από τις δύο επιλογές:</a:t>
            </a: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ερωτήματα τότε ακολουθούν την κατεύθυνση της </a:t>
            </a:r>
            <a:r>
              <a:rPr lang="el-GR" sz="2000" b="1" i="1" dirty="0">
                <a:latin typeface="Calibri" panose="020F0502020204030204" pitchFamily="34" charset="0"/>
                <a:cs typeface="Calibri" panose="020F0502020204030204" pitchFamily="34" charset="0"/>
              </a:rPr>
              <a:t>Εξερεύνησης</a:t>
            </a:r>
            <a:r>
              <a:rPr lang="el-GR" sz="2000" dirty="0">
                <a:latin typeface="Calibri" panose="020F0502020204030204" pitchFamily="34" charset="0"/>
                <a:cs typeface="Calibri" panose="020F0502020204030204" pitchFamily="34" charset="0"/>
              </a:rPr>
              <a:t> εννοιών (</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Exploration</a:t>
            </a:r>
            <a:r>
              <a:rPr lang="el-GR" sz="2000" dirty="0">
                <a:latin typeface="Calibri" panose="020F0502020204030204" pitchFamily="34" charset="0"/>
                <a:cs typeface="Calibri" panose="020F0502020204030204" pitchFamily="34" charset="0"/>
              </a:rPr>
              <a:t>) η οποία συνδέεται συνήθως με έρευνα σε </a:t>
            </a:r>
            <a:r>
              <a:rPr lang="el-GR" sz="2000" dirty="0" smtClean="0">
                <a:latin typeface="Calibri" panose="020F0502020204030204" pitchFamily="34" charset="0"/>
                <a:cs typeface="Calibri" panose="020F0502020204030204" pitchFamily="34" charset="0"/>
              </a:rPr>
              <a:t>πηγές΄, </a:t>
            </a:r>
            <a:r>
              <a:rPr lang="el-GR" sz="2000" dirty="0" err="1" smtClean="0">
                <a:latin typeface="Calibri" panose="020F0502020204030204" pitchFamily="34" charset="0"/>
                <a:cs typeface="Calibri" panose="020F0502020204030204" pitchFamily="34" charset="0"/>
              </a:rPr>
              <a:t>ιστότοπους</a:t>
            </a:r>
            <a:r>
              <a:rPr lang="el-GR" sz="2000" dirty="0" smtClean="0">
                <a:latin typeface="Calibri" panose="020F0502020204030204" pitchFamily="34" charset="0"/>
                <a:cs typeface="Calibri" panose="020F0502020204030204" pitchFamily="34" charset="0"/>
              </a:rPr>
              <a:t> ή </a:t>
            </a:r>
            <a:r>
              <a:rPr lang="el-GR" sz="2000" dirty="0">
                <a:latin typeface="Calibri" panose="020F0502020204030204" pitchFamily="34" charset="0"/>
                <a:cs typeface="Calibri" panose="020F0502020204030204" pitchFamily="34" charset="0"/>
              </a:rPr>
              <a:t>από μελέτη πεδίου, κ.α. </a:t>
            </a:r>
            <a:endParaRPr lang="el-GR" sz="2000" dirty="0" smtClean="0">
              <a:latin typeface="Calibri" panose="020F0502020204030204" pitchFamily="34" charset="0"/>
              <a:cs typeface="Calibri" panose="020F0502020204030204" pitchFamily="34" charset="0"/>
            </a:endParaRP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πειραματικές υποθέσεις θα ακολουθήσουν την κατεύθυνση του </a:t>
            </a:r>
            <a:r>
              <a:rPr lang="el-GR" sz="2000" b="1" i="1" dirty="0">
                <a:latin typeface="Calibri" panose="020F0502020204030204" pitchFamily="34" charset="0"/>
                <a:cs typeface="Calibri" panose="020F0502020204030204" pitchFamily="34" charset="0"/>
              </a:rPr>
              <a:t>Πειραματισμού </a:t>
            </a:r>
            <a:r>
              <a:rPr lang="el-GR" sz="2000" dirty="0">
                <a:latin typeface="Calibri" panose="020F0502020204030204" pitchFamily="34" charset="0"/>
                <a:cs typeface="Calibri" panose="020F0502020204030204" pitchFamily="34" charset="0"/>
              </a:rPr>
              <a:t>(</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Experimentation</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σε πραγματικές συνθήκες εργαστηρίου ή </a:t>
            </a:r>
            <a:r>
              <a:rPr lang="el-GR" sz="2000" dirty="0" smtClean="0">
                <a:latin typeface="Calibri" panose="020F0502020204030204" pitchFamily="34" charset="0"/>
                <a:cs typeface="Calibri" panose="020F0502020204030204" pitchFamily="34" charset="0"/>
              </a:rPr>
              <a:t>προσομοίωσης κατάλληλης </a:t>
            </a:r>
            <a:r>
              <a:rPr lang="el-GR" sz="2000" dirty="0">
                <a:latin typeface="Calibri" panose="020F0502020204030204" pitchFamily="34" charset="0"/>
                <a:cs typeface="Calibri" panose="020F0502020204030204" pitchFamily="34" charset="0"/>
              </a:rPr>
              <a:t>για μελέτη των ερευνητικών υποθέσεων</a:t>
            </a:r>
            <a:r>
              <a:rPr lang="el-GR" sz="2000" dirty="0" smtClean="0">
                <a:latin typeface="Calibri" panose="020F0502020204030204" pitchFamily="34" charset="0"/>
                <a:cs typeface="Calibri" panose="020F0502020204030204" pitchFamily="34" charset="0"/>
              </a:rPr>
              <a:t> </a:t>
            </a:r>
          </a:p>
          <a:p>
            <a:pPr marL="457200" lvl="1"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κάθε περίπτωση τα δεδομένα της </a:t>
            </a:r>
            <a:r>
              <a:rPr lang="el-GR" sz="2000" dirty="0" smtClean="0">
                <a:latin typeface="Calibri" panose="020F0502020204030204" pitchFamily="34" charset="0"/>
                <a:cs typeface="Calibri" panose="020F0502020204030204" pitchFamily="34" charset="0"/>
              </a:rPr>
              <a:t>έρευνας </a:t>
            </a:r>
            <a:r>
              <a:rPr lang="el-GR" sz="2000" dirty="0">
                <a:latin typeface="Calibri" panose="020F0502020204030204" pitchFamily="34" charset="0"/>
                <a:cs typeface="Calibri" panose="020F0502020204030204" pitchFamily="34" charset="0"/>
              </a:rPr>
              <a:t>θα πρέπει να οργανωθούν, να γίνει επεξεργασία τους και να ερμηνευθούν σε σχέση με τα ερωτήματα και τις υποθέσεις που είχαν διατυπωθεί στο πλαίσιο της </a:t>
            </a:r>
            <a:r>
              <a:rPr lang="el-GR" sz="2000" dirty="0" err="1">
                <a:latin typeface="Calibri" panose="020F0502020204030204" pitchFamily="34" charset="0"/>
                <a:cs typeface="Calibri" panose="020F0502020204030204" pitchFamily="34" charset="0"/>
              </a:rPr>
              <a:t>εννοιολόγησης</a:t>
            </a:r>
            <a:r>
              <a:rPr lang="el-GR" sz="2000" dirty="0" smtClean="0">
                <a:latin typeface="Calibri" panose="020F0502020204030204" pitchFamily="34" charset="0"/>
                <a:cs typeface="Calibri" panose="020F0502020204030204" pitchFamily="34" charset="0"/>
              </a:rPr>
              <a:t>.</a:t>
            </a:r>
          </a:p>
          <a:p>
            <a:pPr marL="457200" lvl="1" indent="0">
              <a:buNone/>
            </a:pPr>
            <a:endParaRPr lang="el-GR" sz="2000" dirty="0" smtClean="0">
              <a:latin typeface="Calibri" panose="020F0502020204030204" pitchFamily="34" charset="0"/>
              <a:cs typeface="Calibri" panose="020F0502020204030204" pitchFamily="34" charset="0"/>
            </a:endParaRPr>
          </a:p>
          <a:p>
            <a:r>
              <a:rPr lang="el-GR" sz="2000" b="1" u="sng" dirty="0" smtClean="0">
                <a:latin typeface="Calibri" panose="020F0502020204030204" pitchFamily="34" charset="0"/>
                <a:cs typeface="Calibri" panose="020F0502020204030204" pitchFamily="34" charset="0"/>
              </a:rPr>
              <a:t>Πώς;</a:t>
            </a:r>
            <a:r>
              <a:rPr lang="el-GR" sz="2000" u="sng"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σε αυτό το στάδιο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παρατηρούν</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συλλέγουν δεδομένα</a:t>
            </a:r>
            <a:r>
              <a:rPr lang="el-GR" sz="2000" dirty="0">
                <a:latin typeface="Calibri" panose="020F0502020204030204" pitchFamily="34" charset="0"/>
                <a:cs typeface="Calibri" panose="020F0502020204030204" pitchFamily="34" charset="0"/>
              </a:rPr>
              <a:t>, απομονώνουν τις μεταβλητές του προβλήματος, </a:t>
            </a:r>
            <a:r>
              <a:rPr lang="el-GR" sz="2000" dirty="0" smtClean="0">
                <a:latin typeface="Calibri" panose="020F0502020204030204" pitchFamily="34" charset="0"/>
                <a:cs typeface="Calibri" panose="020F0502020204030204" pitchFamily="34" charset="0"/>
              </a:rPr>
              <a:t>ή/και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σχεδιάζουν ένα πείραμα</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δημιουργούν γραφήματα</a:t>
            </a:r>
            <a:r>
              <a:rPr lang="el-GR" sz="2000" dirty="0">
                <a:latin typeface="Calibri" panose="020F0502020204030204" pitchFamily="34" charset="0"/>
                <a:cs typeface="Calibri" panose="020F0502020204030204" pitchFamily="34" charset="0"/>
              </a:rPr>
              <a:t>,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ερμηνεύουν τα αποτελέσματα</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και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οργανώνουν τα ευρήματά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τους με βάση τις αρχικές υποθέσεις</a:t>
            </a:r>
            <a:r>
              <a:rPr lang="el-GR"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960210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Συμπεράσματα</a:t>
            </a:r>
          </a:p>
        </p:txBody>
      </p:sp>
      <p:sp>
        <p:nvSpPr>
          <p:cNvPr id="2" name="Θέση περιεχομένου 1"/>
          <p:cNvSpPr>
            <a:spLocks noGrp="1"/>
          </p:cNvSpPr>
          <p:nvPr>
            <p:ph idx="1"/>
          </p:nvPr>
        </p:nvSpPr>
        <p:spPr>
          <a:xfrm>
            <a:off x="838200" y="1476462"/>
            <a:ext cx="10515600" cy="4700501"/>
          </a:xfrm>
        </p:spPr>
        <p:txBody>
          <a:bodyPr>
            <a:norm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Οι </a:t>
            </a:r>
            <a:r>
              <a:rPr lang="el-GR" sz="2000" dirty="0">
                <a:latin typeface="Calibri" panose="020F0502020204030204" pitchFamily="34" charset="0"/>
                <a:cs typeface="Calibri" panose="020F0502020204030204" pitchFamily="34" charset="0"/>
              </a:rPr>
              <a:t>εμπλεκόμενοι </a:t>
            </a:r>
            <a:r>
              <a:rPr lang="el-GR" sz="2000" dirty="0" smtClean="0">
                <a:latin typeface="Calibri" panose="020F0502020204030204" pitchFamily="34" charset="0"/>
                <a:cs typeface="Calibri" panose="020F0502020204030204" pitchFamily="34" charset="0"/>
              </a:rPr>
              <a:t>(καθηγητής, μαθητές) ελέγχουν </a:t>
            </a:r>
            <a:r>
              <a:rPr lang="el-GR" sz="2000" dirty="0">
                <a:latin typeface="Calibri" panose="020F0502020204030204" pitchFamily="34" charset="0"/>
                <a:cs typeface="Calibri" panose="020F0502020204030204" pitchFamily="34" charset="0"/>
              </a:rPr>
              <a:t>κατά πόσο τα αρχικά ερωτήματα ή οι υποθέσεις που διατύπωσαν, απαντήθηκαν και  μπορούν να υποστηριχθούν από τα αποτελέσματα της έρευνας που </a:t>
            </a:r>
            <a:r>
              <a:rPr lang="el-GR" sz="2000" dirty="0" smtClean="0">
                <a:latin typeface="Calibri" panose="020F0502020204030204" pitchFamily="34" charset="0"/>
                <a:cs typeface="Calibri" panose="020F0502020204030204" pitchFamily="34" charset="0"/>
              </a:rPr>
              <a:t>πραγματοποιήθηκε. </a:t>
            </a:r>
            <a:r>
              <a:rPr lang="en-US" sz="2000" dirty="0" err="1">
                <a:latin typeface="Calibri" panose="020F0502020204030204" pitchFamily="34" charset="0"/>
                <a:cs typeface="Calibri" panose="020F0502020204030204" pitchFamily="34" charset="0"/>
              </a:rPr>
              <a:t>Είν</a:t>
            </a:r>
            <a:r>
              <a:rPr lang="en-US" sz="2000" dirty="0">
                <a:latin typeface="Calibri" panose="020F0502020204030204" pitchFamily="34" charset="0"/>
                <a:cs typeface="Calibri" panose="020F0502020204030204" pitchFamily="34" charset="0"/>
              </a:rPr>
              <a:t>αι η </a:t>
            </a:r>
            <a:r>
              <a:rPr lang="en-US" sz="2000" dirty="0" smtClean="0">
                <a:latin typeface="Calibri" panose="020F0502020204030204" pitchFamily="34" charset="0"/>
                <a:cs typeface="Calibri" panose="020F0502020204030204" pitchFamily="34" charset="0"/>
              </a:rPr>
              <a:t>διαδικασία</a:t>
            </a:r>
            <a:r>
              <a:rPr lang="el-GR" sz="2000" dirty="0" smtClean="0">
                <a:latin typeface="Calibri" panose="020F0502020204030204" pitchFamily="34" charset="0"/>
                <a:cs typeface="Calibri" panose="020F0502020204030204" pitchFamily="34" charset="0"/>
              </a:rPr>
              <a:t>:</a:t>
            </a:r>
            <a:r>
              <a:rPr lang="en-US"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δημιουργίας νοημάτων μέσα από τη συλλογή δεδομένων και τη σύνθεση της νέας γνώσης.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εξαγωγής συμπερασμάτων από τα δεδομένα τα οποία συγκρίνονται με τις αρχικές υποθέσεις.</a:t>
            </a:r>
            <a:endParaRPr lang="en-US" sz="2000" dirty="0">
              <a:latin typeface="Calibri" panose="020F0502020204030204" pitchFamily="34" charset="0"/>
              <a:cs typeface="Calibri" panose="020F0502020204030204" pitchFamily="34" charset="0"/>
            </a:endParaRPr>
          </a:p>
          <a:p>
            <a:pPr marL="0" indent="0">
              <a:buNone/>
            </a:pPr>
            <a:endParaRPr lang="el-GR" sz="2000" dirty="0" smtClean="0">
              <a:latin typeface="Calibri" panose="020F0502020204030204" pitchFamily="34" charset="0"/>
              <a:cs typeface="Calibri" panose="020F0502020204030204" pitchFamily="34" charset="0"/>
            </a:endParaRPr>
          </a:p>
          <a:p>
            <a:r>
              <a:rPr lang="el-GR" sz="2000" b="1" dirty="0" smtClean="0">
                <a:latin typeface="Calibri" panose="020F0502020204030204" pitchFamily="34" charset="0"/>
                <a:cs typeface="Calibri" panose="020F0502020204030204" pitchFamily="34" charset="0"/>
              </a:rPr>
              <a:t>Πώς;</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a:t>
            </a:r>
            <a:r>
              <a:rPr lang="el-GR" sz="2000" dirty="0" smtClean="0">
                <a:latin typeface="Calibri" panose="020F0502020204030204" pitchFamily="34" charset="0"/>
                <a:cs typeface="Calibri" panose="020F0502020204030204" pitchFamily="34" charset="0"/>
              </a:rPr>
              <a:t>καταλήγουν σε </a:t>
            </a:r>
            <a:r>
              <a:rPr lang="el-GR" sz="2000" dirty="0">
                <a:latin typeface="Calibri" panose="020F0502020204030204" pitchFamily="34" charset="0"/>
                <a:cs typeface="Calibri" panose="020F0502020204030204" pitchFamily="34" charset="0"/>
              </a:rPr>
              <a:t>συμπεράσματα </a:t>
            </a:r>
            <a:r>
              <a:rPr lang="el-GR" sz="2000" dirty="0" smtClean="0">
                <a:latin typeface="Calibri" panose="020F0502020204030204" pitchFamily="34" charset="0"/>
                <a:cs typeface="Calibri" panose="020F0502020204030204" pitchFamily="34" charset="0"/>
              </a:rPr>
              <a:t>βάσει </a:t>
            </a:r>
            <a:r>
              <a:rPr lang="el-GR" sz="2000" dirty="0">
                <a:latin typeface="Calibri" panose="020F0502020204030204" pitchFamily="34" charset="0"/>
                <a:cs typeface="Calibri" panose="020F0502020204030204" pitchFamily="34" charset="0"/>
              </a:rPr>
              <a:t>των παραπάνω νόμων, θεωριών ή </a:t>
            </a:r>
            <a:r>
              <a:rPr lang="el-GR" sz="2000" dirty="0" smtClean="0">
                <a:latin typeface="Calibri" panose="020F0502020204030204" pitchFamily="34" charset="0"/>
                <a:cs typeface="Calibri" panose="020F0502020204030204" pitchFamily="34" charset="0"/>
              </a:rPr>
              <a:t>μοντέλων. Οι </a:t>
            </a:r>
            <a:r>
              <a:rPr lang="el-GR" sz="2000" dirty="0">
                <a:latin typeface="Calibri" panose="020F0502020204030204" pitchFamily="34" charset="0"/>
                <a:cs typeface="Calibri" panose="020F0502020204030204" pitchFamily="34" charset="0"/>
              </a:rPr>
              <a:t>καθηγητές με ερωτήσεις που θέτουν </a:t>
            </a:r>
            <a:r>
              <a:rPr lang="el-GR" sz="2000" dirty="0" smtClean="0">
                <a:latin typeface="Calibri" panose="020F0502020204030204" pitchFamily="34" charset="0"/>
                <a:cs typeface="Calibri" panose="020F0502020204030204" pitchFamily="34" charset="0"/>
              </a:rPr>
              <a:t>βοηθούν τους μαθητές να ερμηνεύσουν </a:t>
            </a:r>
            <a:r>
              <a:rPr lang="el-GR" sz="2000" dirty="0">
                <a:latin typeface="Calibri" panose="020F0502020204030204" pitchFamily="34" charset="0"/>
                <a:cs typeface="Calibri" panose="020F0502020204030204" pitchFamily="34" charset="0"/>
              </a:rPr>
              <a:t>τα αποτελέσματα της έρευνάς τους χρησιμοποιώντας το κατάλληλο </a:t>
            </a:r>
            <a:r>
              <a:rPr lang="el-GR" sz="2000" dirty="0" smtClean="0">
                <a:latin typeface="Calibri" panose="020F0502020204030204" pitchFamily="34" charset="0"/>
                <a:cs typeface="Calibri" panose="020F0502020204030204" pitchFamily="34" charset="0"/>
              </a:rPr>
              <a:t>λεξιλόγιο και καθοδηγούν </a:t>
            </a:r>
            <a:r>
              <a:rPr lang="el-GR" sz="2000" dirty="0">
                <a:latin typeface="Calibri" panose="020F0502020204030204" pitchFamily="34" charset="0"/>
                <a:cs typeface="Calibri" panose="020F0502020204030204" pitchFamily="34" charset="0"/>
              </a:rPr>
              <a:t>τους μαθητές τους να κάνουν λογικές και συνεπείς γενικεύσεις ως προς τα δεδομένα που </a:t>
            </a:r>
            <a:r>
              <a:rPr lang="el-GR" sz="2000" dirty="0" smtClean="0">
                <a:latin typeface="Calibri" panose="020F0502020204030204" pitchFamily="34" charset="0"/>
                <a:cs typeface="Calibri" panose="020F0502020204030204" pitchFamily="34" charset="0"/>
              </a:rPr>
              <a:t>συνέλεξαν. </a:t>
            </a:r>
            <a:endParaRPr lang="en-US" sz="2000" dirty="0">
              <a:latin typeface="Calibri" panose="020F0502020204030204" pitchFamily="34" charset="0"/>
              <a:cs typeface="Calibri" panose="020F0502020204030204" pitchFamily="34" charset="0"/>
            </a:endParaRPr>
          </a:p>
          <a:p>
            <a:endParaRPr lang="el-GR" sz="2000" dirty="0" smtClean="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414259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 name="ARTICULATE_DESIGN_ID_ΑΝΑΣΚΌΠΗΣΗ" val="DqgRzmHh"/>
  <p:tag name="ARTICULATE_DESIGN_ID_ΘΡΌΙΣΜΑ" val="0bTNqov1"/>
  <p:tag name="ARTICULATE_DESIGN_ID_ΘΈΜΑ ΤΟΥ OFFICE" val="2Gm4K2hs"/>
  <p:tag name="ARTICULATE_DESIGN_ID_GALLERY" val="cxwPOEVk"/>
  <p:tag name="ARTICULATE_DESIGN_ID_ΣΤΑΓΟΝΊΔΙΟ" val="AtlSFFIQ"/>
  <p:tag name="ARTICULATE_DESIGN_ID_ΚΟΜΜΆΤΙ" val="tDvDjwCB"/>
  <p:tag name="ARTICULATE_DESIGN_ID_ΌΨΗ" val="SE7EHzVQ"/>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92</TotalTime>
  <Words>1076</Words>
  <Application>Microsoft Office PowerPoint</Application>
  <PresentationFormat>Ευρεία οθόνη</PresentationFormat>
  <Paragraphs>118</Paragraphs>
  <Slides>11</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11</vt:i4>
      </vt:variant>
    </vt:vector>
  </HeadingPairs>
  <TitlesOfParts>
    <vt:vector size="18" baseType="lpstr">
      <vt:lpstr>Arial</vt:lpstr>
      <vt:lpstr>Calibri</vt:lpstr>
      <vt:lpstr>Century Gothic</vt:lpstr>
      <vt:lpstr>Verdana</vt:lpstr>
      <vt:lpstr>Wingdings</vt:lpstr>
      <vt:lpstr>Wingdings 3</vt:lpstr>
      <vt:lpstr>Θρόισμα</vt:lpstr>
      <vt:lpstr>Σύγχρονες διερευνητικές προσεγγίσεις</vt:lpstr>
      <vt:lpstr>Τι είναι η Διερευνητική Μάθηση;</vt:lpstr>
      <vt:lpstr>Ανάλυση της διερευνητικής προσέγγισης σε 4 φάσεις</vt:lpstr>
      <vt:lpstr>Φάση 1η: Εμπλοκή-Προσανατολισμός</vt:lpstr>
      <vt:lpstr>Φάση 2η: Εννοιολόγηση &amp; Αναγνώριση Πρότερης Γνώσης</vt:lpstr>
      <vt:lpstr>Οι 4 τύποι της Διερευνητικής Μάθησης </vt:lpstr>
      <vt:lpstr>Νόμος του Hooke (1/2)</vt:lpstr>
      <vt:lpstr>Φάση 3η: Έρευνα σε δύο στάδια: Εξερεύνηση &amp; Πειραματισμός</vt:lpstr>
      <vt:lpstr>Φάση 4η: Συμπεράσματα</vt:lpstr>
      <vt:lpstr>Νόμος του Hooke (2/2)</vt:lpstr>
      <vt:lpstr>Διερευνητική προσέγγιση Σχεδιαστικές απαιτήσεις για τον εκπαιδευτικό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διερευνητικές προσεγγίσεις</dc:title>
  <dc:creator>kpapanikolaou</dc:creator>
  <cp:lastModifiedBy>Kyparissia Papanikolaou</cp:lastModifiedBy>
  <cp:revision>16</cp:revision>
  <dcterms:created xsi:type="dcterms:W3CDTF">2018-12-06T08:49:33Z</dcterms:created>
  <dcterms:modified xsi:type="dcterms:W3CDTF">2021-12-12T14:08:38Z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02EC99C1-4909-455C-8FAF-C93AC1E709D2</vt:lpwstr>
  </property>
  <property fmtid="{D5CDD505-2E9C-101B-9397-08002B2CF9AE}" pid="3" name="ArticulatePath">
    <vt:lpwstr>Σύγχρονες διερευνητικές προσεγγίσεις</vt:lpwstr>
  </property>
</Properties>
</file>