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395307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374842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FE4D9-70A8-4680-BC9E-77DE3DCC7B88}"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29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298276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FE4D9-70A8-4680-BC9E-77DE3DCC7B88}"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84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51550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4112695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197321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71808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D92778D-4290-497B-B045-94CE6B379CC3}" type="datetimeFigureOut">
              <a:rPr lang="el-GR" smtClean="0"/>
              <a:t>13/11/2016</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30509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6180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D92778D-4290-497B-B045-94CE6B379CC3}" type="datetimeFigureOut">
              <a:rPr lang="el-GR" smtClean="0"/>
              <a:t>13/11/2016</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227877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D92778D-4290-497B-B045-94CE6B379CC3}" type="datetimeFigureOut">
              <a:rPr lang="el-GR" smtClean="0"/>
              <a:t>13/11/2016</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74091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2778D-4290-497B-B045-94CE6B379CC3}" type="datetimeFigureOut">
              <a:rPr lang="el-GR" smtClean="0"/>
              <a:t>13/11/2016</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246409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57196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D92778D-4290-497B-B045-94CE6B379CC3}" type="datetimeFigureOut">
              <a:rPr lang="el-GR" smtClean="0"/>
              <a:t>13/11/2016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FE4D9-70A8-4680-BC9E-77DE3DCC7B88}" type="slidenum">
              <a:rPr lang="el-GR" smtClean="0"/>
              <a:t>‹#›</a:t>
            </a:fld>
            <a:endParaRPr lang="el-GR"/>
          </a:p>
        </p:txBody>
      </p:sp>
    </p:spTree>
    <p:extLst>
      <p:ext uri="{BB962C8B-B14F-4D97-AF65-F5344CB8AC3E}">
        <p14:creationId xmlns:p14="http://schemas.microsoft.com/office/powerpoint/2010/main" val="101369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92778D-4290-497B-B045-94CE6B379CC3}" type="datetimeFigureOut">
              <a:rPr lang="el-GR" smtClean="0"/>
              <a:t>13/11/2016</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FFE4D9-70A8-4680-BC9E-77DE3DCC7B88}" type="slidenum">
              <a:rPr lang="el-GR" smtClean="0"/>
              <a:t>‹#›</a:t>
            </a:fld>
            <a:endParaRPr lang="el-GR"/>
          </a:p>
        </p:txBody>
      </p:sp>
    </p:spTree>
    <p:extLst>
      <p:ext uri="{BB962C8B-B14F-4D97-AF65-F5344CB8AC3E}">
        <p14:creationId xmlns:p14="http://schemas.microsoft.com/office/powerpoint/2010/main" val="1715440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Συμπεριφοριστικές &amp; Γνωστικές Θεωρίες </a:t>
            </a:r>
            <a:endParaRPr lang="el-GR" dirty="0"/>
          </a:p>
        </p:txBody>
      </p:sp>
      <p:sp>
        <p:nvSpPr>
          <p:cNvPr id="3" name="Υπότιτλος 2"/>
          <p:cNvSpPr>
            <a:spLocks noGrp="1"/>
          </p:cNvSpPr>
          <p:nvPr>
            <p:ph type="subTitle" idx="1"/>
          </p:nvPr>
        </p:nvSpPr>
        <p:spPr/>
        <p:txBody>
          <a:bodyPr/>
          <a:lstStyle/>
          <a:p>
            <a:r>
              <a:rPr lang="el-GR" dirty="0" smtClean="0"/>
              <a:t>                                                              Δρ. Κουντουράς Γ.</a:t>
            </a:r>
            <a:endParaRPr lang="el-GR" dirty="0"/>
          </a:p>
        </p:txBody>
      </p:sp>
    </p:spTree>
    <p:extLst>
      <p:ext uri="{BB962C8B-B14F-4D97-AF65-F5344CB8AC3E}">
        <p14:creationId xmlns:p14="http://schemas.microsoft.com/office/powerpoint/2010/main" val="205197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a:bodyPr>
          <a:lstStyle/>
          <a:p>
            <a:r>
              <a:rPr lang="el-GR" dirty="0" smtClean="0"/>
              <a:t>Η ουσιαστική διαφορά με τη θεωρία του </a:t>
            </a:r>
            <a:r>
              <a:rPr lang="el-GR" dirty="0" err="1" smtClean="0"/>
              <a:t>Pavlov</a:t>
            </a:r>
            <a:r>
              <a:rPr lang="el-GR" dirty="0" smtClean="0"/>
              <a:t> είναι ότι η μάθηση δεν εξηγείται ως μια νοητική σύνδεση (εξάρτηση) της αντίδρασης με ένα ερέθισμα που προηγείται της αντίδρασης αυτής, αλλά με ένα ερέθισμα που ακολουθεί την αντίδραση αυτή ως συνέπειά της.</a:t>
            </a:r>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7191375" y="2638161"/>
            <a:ext cx="4313238" cy="2753254"/>
          </a:xfrm>
          <a:prstGeom prst="rect">
            <a:avLst/>
          </a:prstGeom>
        </p:spPr>
      </p:pic>
    </p:spTree>
    <p:extLst>
      <p:ext uri="{BB962C8B-B14F-4D97-AF65-F5344CB8AC3E}">
        <p14:creationId xmlns:p14="http://schemas.microsoft.com/office/powerpoint/2010/main" val="100861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Στη συνέχεια ο </a:t>
            </a:r>
            <a:r>
              <a:rPr lang="el-GR" dirty="0" err="1" smtClean="0"/>
              <a:t>Thorndike</a:t>
            </a:r>
            <a:r>
              <a:rPr lang="el-GR" dirty="0" smtClean="0"/>
              <a:t> κατέληξε στους εξής νόμους όσον αφορά τη μάθηση:</a:t>
            </a:r>
            <a:br>
              <a:rPr lang="el-GR" dirty="0" smtClean="0"/>
            </a:br>
            <a:endParaRPr lang="el-GR" dirty="0"/>
          </a:p>
        </p:txBody>
      </p:sp>
      <p:sp>
        <p:nvSpPr>
          <p:cNvPr id="3" name="Θέση περιεχομένου 2"/>
          <p:cNvSpPr>
            <a:spLocks noGrp="1"/>
          </p:cNvSpPr>
          <p:nvPr>
            <p:ph idx="1"/>
          </p:nvPr>
        </p:nvSpPr>
        <p:spPr/>
        <p:txBody>
          <a:bodyPr>
            <a:normAutofit/>
          </a:bodyPr>
          <a:lstStyle/>
          <a:p>
            <a:r>
              <a:rPr lang="el-GR" dirty="0" smtClean="0"/>
              <a:t>Νόμος του αποτελέσματος (</a:t>
            </a:r>
            <a:r>
              <a:rPr lang="el-GR" dirty="0" err="1" smtClean="0"/>
              <a:t>law</a:t>
            </a:r>
            <a:r>
              <a:rPr lang="el-GR" dirty="0" smtClean="0"/>
              <a:t> of </a:t>
            </a:r>
            <a:r>
              <a:rPr lang="el-GR" dirty="0" err="1" smtClean="0"/>
              <a:t>effect</a:t>
            </a:r>
            <a:r>
              <a:rPr lang="el-GR" dirty="0" smtClean="0"/>
              <a:t>):</a:t>
            </a:r>
          </a:p>
          <a:p>
            <a:pPr marL="0" indent="0">
              <a:buNone/>
            </a:pPr>
            <a:r>
              <a:rPr lang="el-GR" dirty="0" smtClean="0"/>
              <a:t>Μια αντίδραση που εμφανίζεται λίγο πριν από ένα θετικό ερέθισμα</a:t>
            </a:r>
          </a:p>
          <a:p>
            <a:pPr marL="0" indent="0">
              <a:buNone/>
            </a:pPr>
            <a:r>
              <a:rPr lang="el-GR" dirty="0" smtClean="0"/>
              <a:t>(αποτέλεσμα) έχει την τάση να εμφανίζεται και πάλι σε μελλοντικές παρόμοιες καταστάσεις</a:t>
            </a:r>
          </a:p>
          <a:p>
            <a:r>
              <a:rPr lang="el-GR" dirty="0" smtClean="0"/>
              <a:t>Νόμος της άσκησης (Law of </a:t>
            </a:r>
            <a:r>
              <a:rPr lang="el-GR" dirty="0" err="1" smtClean="0"/>
              <a:t>exercise</a:t>
            </a:r>
            <a:r>
              <a:rPr lang="el-GR" dirty="0" smtClean="0"/>
              <a:t>):</a:t>
            </a:r>
          </a:p>
          <a:p>
            <a:pPr marL="0" indent="0">
              <a:buNone/>
            </a:pPr>
            <a:r>
              <a:rPr lang="el-GR" dirty="0" smtClean="0"/>
              <a:t>Για να διατηρηθεί η σύνδεση μεταξύ ερεθίσματος και αντίδρασης χρειάζεται επανάληψη, μόνο όμως εφόσον συνοδεύεται από κατάλληλους σκοπούς και επιτυχίες.</a:t>
            </a:r>
          </a:p>
        </p:txBody>
      </p:sp>
    </p:spTree>
    <p:extLst>
      <p:ext uri="{BB962C8B-B14F-4D97-AF65-F5344CB8AC3E}">
        <p14:creationId xmlns:p14="http://schemas.microsoft.com/office/powerpoint/2010/main" val="313127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smtClean="0"/>
              <a:t>Νόμος της ετοιμότητας για δράση (Law of </a:t>
            </a:r>
            <a:r>
              <a:rPr lang="el-GR" dirty="0" err="1" smtClean="0"/>
              <a:t>readiness</a:t>
            </a:r>
            <a:r>
              <a:rPr lang="el-GR" dirty="0" smtClean="0"/>
              <a:t>):</a:t>
            </a:r>
          </a:p>
          <a:p>
            <a:pPr marL="0" indent="0">
              <a:buNone/>
            </a:pPr>
            <a:r>
              <a:rPr lang="el-GR" dirty="0" smtClean="0"/>
              <a:t>Η εσωτερική παρώθηση και ετοιμότητα του ατόμου για δράση εξαρτάται από το κατά πόσο είναι ελκυστικά τα ερεθίσματα με τα οποία αντιπαρατίθεται.</a:t>
            </a:r>
          </a:p>
          <a:p>
            <a:r>
              <a:rPr lang="el-GR" dirty="0" smtClean="0"/>
              <a:t>Νόμος της αφομοίωσης (Law of </a:t>
            </a:r>
            <a:r>
              <a:rPr lang="el-GR" dirty="0" err="1" smtClean="0"/>
              <a:t>assimilation</a:t>
            </a:r>
            <a:r>
              <a:rPr lang="el-GR" dirty="0" smtClean="0"/>
              <a:t>):</a:t>
            </a:r>
          </a:p>
          <a:p>
            <a:pPr marL="0" indent="0">
              <a:buNone/>
            </a:pPr>
            <a:r>
              <a:rPr lang="el-GR" dirty="0" smtClean="0"/>
              <a:t>Το άτομο όταν αντιμετωπίζει μια προβληματική κατάσταση, για να</a:t>
            </a:r>
          </a:p>
          <a:p>
            <a:pPr marL="0" indent="0">
              <a:buNone/>
            </a:pPr>
            <a:r>
              <a:rPr lang="el-GR" dirty="0" smtClean="0"/>
              <a:t>αφομοιώσει τα στοιχεία της, χρησιμοποιεί την εμπειρία του, δηλαδή αντιδράσεις από προηγούμενες ανάλογες καταστάσεις.</a:t>
            </a:r>
          </a:p>
          <a:p>
            <a:endParaRPr lang="el-GR" dirty="0"/>
          </a:p>
        </p:txBody>
      </p:sp>
    </p:spTree>
    <p:extLst>
      <p:ext uri="{BB962C8B-B14F-4D97-AF65-F5344CB8AC3E}">
        <p14:creationId xmlns:p14="http://schemas.microsoft.com/office/powerpoint/2010/main" val="398189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Συντελεστική Μάθηση του </a:t>
            </a:r>
            <a:r>
              <a:rPr lang="el-GR" dirty="0" err="1" smtClean="0"/>
              <a:t>Skinner</a:t>
            </a:r>
            <a:endParaRPr lang="el-GR" dirty="0"/>
          </a:p>
        </p:txBody>
      </p:sp>
      <p:sp>
        <p:nvSpPr>
          <p:cNvPr id="3" name="Θέση περιεχομένου 2"/>
          <p:cNvSpPr>
            <a:spLocks noGrp="1"/>
          </p:cNvSpPr>
          <p:nvPr>
            <p:ph sz="half" idx="1"/>
          </p:nvPr>
        </p:nvSpPr>
        <p:spPr/>
        <p:txBody>
          <a:bodyPr/>
          <a:lstStyle/>
          <a:p>
            <a:r>
              <a:rPr lang="el-GR" dirty="0" smtClean="0"/>
              <a:t>Η θεωρία του έρχεται να "καλύψει" ένα μειονέκτημα της θεωρίας του </a:t>
            </a:r>
            <a:r>
              <a:rPr lang="el-GR" dirty="0" err="1" smtClean="0"/>
              <a:t>Thorndike</a:t>
            </a:r>
            <a:r>
              <a:rPr lang="el-GR" dirty="0" smtClean="0"/>
              <a:t>, που δεν είναι άλλο από το ότι για να ενισχυθεί μια συμπεριφορά, αυτή πρέπει πρώτα να έχει εκδηλωθεί και μάλιστα να τύχει να είναι η επιθυμητή.</a:t>
            </a:r>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7191375" y="2397324"/>
            <a:ext cx="4313238" cy="3234928"/>
          </a:xfrm>
          <a:prstGeom prst="rect">
            <a:avLst/>
          </a:prstGeom>
        </p:spPr>
      </p:pic>
    </p:spTree>
    <p:extLst>
      <p:ext uri="{BB962C8B-B14F-4D97-AF65-F5344CB8AC3E}">
        <p14:creationId xmlns:p14="http://schemas.microsoft.com/office/powerpoint/2010/main" val="2209152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lnSpcReduction="10000"/>
          </a:bodyPr>
          <a:lstStyle/>
          <a:p>
            <a:r>
              <a:rPr lang="el-GR" dirty="0" smtClean="0"/>
              <a:t>Ξεκινώντας από τη θέση ότι κάθε άτομο έχει κάποιες ανάγκες τις οποίες</a:t>
            </a:r>
            <a:r>
              <a:rPr lang="en-US" dirty="0" smtClean="0"/>
              <a:t> </a:t>
            </a:r>
            <a:r>
              <a:rPr lang="el-GR" dirty="0" smtClean="0"/>
              <a:t>πρέπει να ικανοποιήσει, ώστε να αποφύγει τις ψυχικές εντάσεις που οι ανάγκες</a:t>
            </a:r>
            <a:r>
              <a:rPr lang="en-US" dirty="0" smtClean="0"/>
              <a:t> </a:t>
            </a:r>
            <a:r>
              <a:rPr lang="el-GR" dirty="0" smtClean="0"/>
              <a:t>αυτές δημιουργούν, υποστηρίζει πως το άτομο εκδηλώνει μόνο του </a:t>
            </a:r>
            <a:r>
              <a:rPr lang="el-GR" dirty="0" smtClean="0"/>
              <a:t>μια συμπεριφορά</a:t>
            </a:r>
            <a:r>
              <a:rPr lang="el-GR" dirty="0" smtClean="0"/>
              <a:t>,</a:t>
            </a:r>
            <a:r>
              <a:rPr lang="en-US" dirty="0" smtClean="0"/>
              <a:t> </a:t>
            </a:r>
            <a:r>
              <a:rPr lang="el-GR" dirty="0" smtClean="0"/>
              <a:t>χωρίς να είναι αναγκαίο ένα εξωτερικό ερέθισμα για να την προκαλέσει ως</a:t>
            </a:r>
            <a:r>
              <a:rPr lang="en-US" dirty="0" smtClean="0"/>
              <a:t> </a:t>
            </a:r>
            <a:r>
              <a:rPr lang="el-GR" dirty="0" smtClean="0"/>
              <a:t>αντίδραση σε αυτό</a:t>
            </a:r>
            <a:r>
              <a:rPr lang="en-US" dirty="0" smtClean="0"/>
              <a:t>.</a:t>
            </a:r>
            <a:endParaRPr lang="el-GR" dirty="0"/>
          </a:p>
        </p:txBody>
      </p:sp>
      <p:sp>
        <p:nvSpPr>
          <p:cNvPr id="4" name="Θέση περιεχομένου 3"/>
          <p:cNvSpPr>
            <a:spLocks noGrp="1"/>
          </p:cNvSpPr>
          <p:nvPr>
            <p:ph sz="half" idx="2"/>
          </p:nvPr>
        </p:nvSpPr>
        <p:spPr/>
        <p:txBody>
          <a:bodyPr>
            <a:normAutofit lnSpcReduction="10000"/>
          </a:bodyPr>
          <a:lstStyle/>
          <a:p>
            <a:r>
              <a:rPr lang="el-GR" dirty="0" smtClean="0"/>
              <a:t>Αυτή η συμπεριφορά, που εντούτοις δεν είναι σκόπιμη, αλλά</a:t>
            </a:r>
            <a:r>
              <a:rPr lang="en-US" dirty="0" smtClean="0"/>
              <a:t> </a:t>
            </a:r>
            <a:r>
              <a:rPr lang="el-GR" dirty="0" smtClean="0"/>
              <a:t>φυσιολογική, επιδρά στο περιβάλλον και δημιουργεί συνέπειες, που αν μεν είναι</a:t>
            </a:r>
            <a:r>
              <a:rPr lang="en-US" dirty="0" smtClean="0"/>
              <a:t> </a:t>
            </a:r>
            <a:r>
              <a:rPr lang="el-GR" dirty="0" smtClean="0"/>
              <a:t>ευχάριστες για το άτομο, τότε η συμπεριφορά αυτή τείνει να επαναληφθεί σε</a:t>
            </a:r>
            <a:r>
              <a:rPr lang="en-US" dirty="0" smtClean="0"/>
              <a:t> </a:t>
            </a:r>
            <a:r>
              <a:rPr lang="el-GR" dirty="0" smtClean="0"/>
              <a:t>παρόμοιες καταστάσεις (μάθηση), ενώ αν είναι δυσάρεστες, η συμπεριφορά αυτή</a:t>
            </a:r>
            <a:r>
              <a:rPr lang="en-US" dirty="0" smtClean="0"/>
              <a:t> </a:t>
            </a:r>
            <a:r>
              <a:rPr lang="el-GR" dirty="0" smtClean="0"/>
              <a:t>αποτρέπεται. Ακριβώς επειδή το άτομο ενεργεί, ο </a:t>
            </a:r>
            <a:r>
              <a:rPr lang="el-GR" dirty="0" err="1" smtClean="0"/>
              <a:t>Skinner</a:t>
            </a:r>
            <a:r>
              <a:rPr lang="el-GR" dirty="0" smtClean="0"/>
              <a:t> ονόμασε αυτό το</a:t>
            </a:r>
            <a:r>
              <a:rPr lang="en-US" dirty="0" smtClean="0"/>
              <a:t> </a:t>
            </a:r>
            <a:r>
              <a:rPr lang="el-GR" dirty="0" smtClean="0"/>
              <a:t>πρότυπο μάθησης "ενεργή εξάρτηση".</a:t>
            </a:r>
            <a:endParaRPr lang="el-GR" dirty="0"/>
          </a:p>
        </p:txBody>
      </p:sp>
    </p:spTree>
    <p:extLst>
      <p:ext uri="{BB962C8B-B14F-4D97-AF65-F5344CB8AC3E}">
        <p14:creationId xmlns:p14="http://schemas.microsoft.com/office/powerpoint/2010/main" val="173150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a:t>
            </a:r>
            <a:r>
              <a:rPr lang="el-GR" dirty="0" smtClean="0"/>
              <a:t>συντελεστική μάθηση συμβαίνει όταν μία πράξη του υποκειμένου, είτε</a:t>
            </a:r>
            <a:r>
              <a:rPr lang="en-US" dirty="0" smtClean="0"/>
              <a:t> </a:t>
            </a:r>
            <a:r>
              <a:rPr lang="el-GR" dirty="0" smtClean="0"/>
              <a:t>ακολουθηθεί άμεσα είτε συνοδευτεί κατά την εκδήλωσή της από ενισχυτικά για</a:t>
            </a:r>
            <a:r>
              <a:rPr lang="en-US" dirty="0" smtClean="0"/>
              <a:t> </a:t>
            </a:r>
            <a:r>
              <a:rPr lang="el-GR" dirty="0" smtClean="0"/>
              <a:t>το υποκείμενο γεγονότα:</a:t>
            </a: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endParaRPr lang="el-GR" dirty="0"/>
          </a:p>
        </p:txBody>
      </p:sp>
      <p:pic>
        <p:nvPicPr>
          <p:cNvPr id="4" name="Εικόνα 3"/>
          <p:cNvPicPr>
            <a:picLocks noChangeAspect="1"/>
          </p:cNvPicPr>
          <p:nvPr/>
        </p:nvPicPr>
        <p:blipFill>
          <a:blip r:embed="rId2"/>
          <a:stretch>
            <a:fillRect/>
          </a:stretch>
        </p:blipFill>
        <p:spPr>
          <a:xfrm>
            <a:off x="2592924" y="3168606"/>
            <a:ext cx="7469746" cy="3863260"/>
          </a:xfrm>
          <a:prstGeom prst="rect">
            <a:avLst/>
          </a:prstGeom>
        </p:spPr>
      </p:pic>
    </p:spTree>
    <p:extLst>
      <p:ext uri="{BB962C8B-B14F-4D97-AF65-F5344CB8AC3E}">
        <p14:creationId xmlns:p14="http://schemas.microsoft.com/office/powerpoint/2010/main" val="1618585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Κοινωνιογνωστική</a:t>
            </a:r>
            <a:r>
              <a:rPr lang="el-GR" dirty="0" smtClean="0"/>
              <a:t> θεωρία</a:t>
            </a:r>
            <a:endParaRPr lang="el-GR" dirty="0"/>
          </a:p>
        </p:txBody>
      </p:sp>
      <p:sp>
        <p:nvSpPr>
          <p:cNvPr id="3" name="Θέση περιεχομένου 2"/>
          <p:cNvSpPr>
            <a:spLocks noGrp="1"/>
          </p:cNvSpPr>
          <p:nvPr>
            <p:ph sz="half" idx="1"/>
          </p:nvPr>
        </p:nvSpPr>
        <p:spPr/>
        <p:txBody>
          <a:bodyPr>
            <a:normAutofit/>
          </a:bodyPr>
          <a:lstStyle/>
          <a:p>
            <a:r>
              <a:rPr lang="el-GR" dirty="0" smtClean="0"/>
              <a:t>Η </a:t>
            </a:r>
            <a:r>
              <a:rPr lang="el-GR" dirty="0" err="1" smtClean="0"/>
              <a:t>κοινωνιογνωστική</a:t>
            </a:r>
            <a:r>
              <a:rPr lang="el-GR" dirty="0" smtClean="0"/>
              <a:t> θεωρία (</a:t>
            </a:r>
            <a:r>
              <a:rPr lang="el-GR" dirty="0" err="1" smtClean="0"/>
              <a:t>social</a:t>
            </a:r>
            <a:r>
              <a:rPr lang="el-GR" dirty="0" smtClean="0"/>
              <a:t> </a:t>
            </a:r>
            <a:r>
              <a:rPr lang="el-GR" dirty="0" err="1" smtClean="0"/>
              <a:t>cognitive</a:t>
            </a:r>
            <a:r>
              <a:rPr lang="el-GR" dirty="0" smtClean="0"/>
              <a:t> </a:t>
            </a:r>
            <a:r>
              <a:rPr lang="el-GR" dirty="0" err="1" smtClean="0"/>
              <a:t>theory</a:t>
            </a:r>
            <a:r>
              <a:rPr lang="el-GR" dirty="0" smtClean="0"/>
              <a:t>) έχει τις ρίζες της</a:t>
            </a:r>
            <a:r>
              <a:rPr lang="en-US" dirty="0" smtClean="0"/>
              <a:t> </a:t>
            </a:r>
            <a:r>
              <a:rPr lang="el-GR" dirty="0" smtClean="0"/>
              <a:t>στον συμπεριφορισμό, τον υπερβαίνει όμως, καθώς εντάσσει στο αντικείμενο</a:t>
            </a:r>
            <a:r>
              <a:rPr lang="en-US" dirty="0" smtClean="0"/>
              <a:t> </a:t>
            </a:r>
            <a:r>
              <a:rPr lang="el-GR" dirty="0" smtClean="0"/>
              <a:t>εξέτασης πεποιθήσεις και προσδοκίες του μαθητή, τις οποίες αποκλείει ως</a:t>
            </a:r>
            <a:r>
              <a:rPr lang="en-US" dirty="0" smtClean="0"/>
              <a:t> </a:t>
            </a:r>
            <a:r>
              <a:rPr lang="el-GR" dirty="0" smtClean="0"/>
              <a:t>αντικείμενα εξέτασης ο συμπεριφορισμός.</a:t>
            </a:r>
            <a:endParaRPr lang="el-GR" dirty="0"/>
          </a:p>
        </p:txBody>
      </p:sp>
      <p:sp>
        <p:nvSpPr>
          <p:cNvPr id="4" name="Θέση περιεχομένου 3"/>
          <p:cNvSpPr>
            <a:spLocks noGrp="1"/>
          </p:cNvSpPr>
          <p:nvPr>
            <p:ph sz="half" idx="2"/>
          </p:nvPr>
        </p:nvSpPr>
        <p:spPr/>
        <p:txBody>
          <a:bodyPr>
            <a:normAutofit/>
          </a:bodyPr>
          <a:lstStyle/>
          <a:p>
            <a:r>
              <a:rPr lang="el-GR" dirty="0" smtClean="0"/>
              <a:t>Εκπρόσωπος της προσέγγισης αυτής</a:t>
            </a:r>
            <a:r>
              <a:rPr lang="en-US" dirty="0" smtClean="0"/>
              <a:t> </a:t>
            </a:r>
            <a:r>
              <a:rPr lang="el-GR" dirty="0" smtClean="0"/>
              <a:t>είναι ο </a:t>
            </a:r>
            <a:r>
              <a:rPr lang="el-GR" dirty="0" err="1" smtClean="0"/>
              <a:t>Albert</a:t>
            </a:r>
            <a:r>
              <a:rPr lang="el-GR" dirty="0" smtClean="0"/>
              <a:t> </a:t>
            </a:r>
            <a:r>
              <a:rPr lang="el-GR" dirty="0" err="1" smtClean="0"/>
              <a:t>Bandura</a:t>
            </a:r>
            <a:r>
              <a:rPr lang="el-GR" dirty="0" smtClean="0"/>
              <a:t> (1925 - ), ο οποίος περιγράφει την συμπεριφορά του</a:t>
            </a:r>
            <a:r>
              <a:rPr lang="en-US" dirty="0" smtClean="0"/>
              <a:t> </a:t>
            </a:r>
            <a:r>
              <a:rPr lang="el-GR" dirty="0" smtClean="0"/>
              <a:t>ανθρώπου ως αλληλεπίδραση παραγόντων γνωστικών, </a:t>
            </a:r>
            <a:r>
              <a:rPr lang="el-GR" dirty="0" err="1" smtClean="0"/>
              <a:t>συμπεριφορικών</a:t>
            </a:r>
            <a:r>
              <a:rPr lang="el-GR" dirty="0" smtClean="0"/>
              <a:t> και</a:t>
            </a:r>
            <a:r>
              <a:rPr lang="en-US" dirty="0" smtClean="0"/>
              <a:t> </a:t>
            </a:r>
            <a:r>
              <a:rPr lang="el-GR" dirty="0" smtClean="0"/>
              <a:t>περιβαλλοντικών και όχι απλώς ως αποτέλεσμα των ενισχύσεων.</a:t>
            </a:r>
            <a:endParaRPr lang="el-GR" dirty="0"/>
          </a:p>
        </p:txBody>
      </p:sp>
    </p:spTree>
    <p:extLst>
      <p:ext uri="{BB962C8B-B14F-4D97-AF65-F5344CB8AC3E}">
        <p14:creationId xmlns:p14="http://schemas.microsoft.com/office/powerpoint/2010/main" val="219809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lnSpcReduction="10000"/>
          </a:bodyPr>
          <a:lstStyle/>
          <a:p>
            <a:r>
              <a:rPr lang="el-GR" dirty="0" smtClean="0"/>
              <a:t>Πιο</a:t>
            </a:r>
            <a:r>
              <a:rPr lang="en-US" dirty="0" smtClean="0"/>
              <a:t> </a:t>
            </a:r>
            <a:r>
              <a:rPr lang="el-GR" dirty="0" smtClean="0"/>
              <a:t>συγκεκριμένα η </a:t>
            </a:r>
            <a:r>
              <a:rPr lang="el-GR" dirty="0" err="1" smtClean="0"/>
              <a:t>κοινωνιογνωστική</a:t>
            </a:r>
            <a:r>
              <a:rPr lang="el-GR" dirty="0" smtClean="0"/>
              <a:t> θεωρία μελετάει τις διαδικασίες οι οποίες</a:t>
            </a:r>
            <a:r>
              <a:rPr lang="en-US" dirty="0" smtClean="0"/>
              <a:t> </a:t>
            </a:r>
            <a:r>
              <a:rPr lang="el-GR" dirty="0" smtClean="0"/>
              <a:t>βοηθούν το άτομο να μάθει, παρατηρώντας την συμπεριφορά των άλλων και κατ’</a:t>
            </a:r>
            <a:r>
              <a:rPr lang="en-US" dirty="0" smtClean="0"/>
              <a:t> </a:t>
            </a:r>
            <a:r>
              <a:rPr lang="el-GR" dirty="0" smtClean="0"/>
              <a:t>αυτόν τον τρόπο να αποχτήσει σταδιακά τον έλεγχο της ίδιας της συμπεριφοράς</a:t>
            </a:r>
            <a:r>
              <a:rPr lang="en-US" dirty="0" smtClean="0"/>
              <a:t> </a:t>
            </a:r>
            <a:r>
              <a:rPr lang="el-GR" dirty="0" smtClean="0"/>
              <a:t>του.</a:t>
            </a:r>
            <a:endParaRPr lang="el-GR" dirty="0"/>
          </a:p>
        </p:txBody>
      </p:sp>
      <p:sp>
        <p:nvSpPr>
          <p:cNvPr id="4" name="Θέση περιεχομένου 3"/>
          <p:cNvSpPr>
            <a:spLocks noGrp="1"/>
          </p:cNvSpPr>
          <p:nvPr>
            <p:ph sz="half" idx="2"/>
          </p:nvPr>
        </p:nvSpPr>
        <p:spPr/>
        <p:txBody>
          <a:bodyPr>
            <a:normAutofit lnSpcReduction="10000"/>
          </a:bodyPr>
          <a:lstStyle/>
          <a:p>
            <a:r>
              <a:rPr lang="el-GR" dirty="0" smtClean="0"/>
              <a:t>Αφετηρία λοιπόν της </a:t>
            </a:r>
            <a:r>
              <a:rPr lang="el-GR" dirty="0" err="1" smtClean="0"/>
              <a:t>κοινωνιογνωστικής</a:t>
            </a:r>
            <a:r>
              <a:rPr lang="el-GR" dirty="0" smtClean="0"/>
              <a:t> θεωρίας αποτελεί η άποψη ότι ο</a:t>
            </a:r>
            <a:r>
              <a:rPr lang="en-US" dirty="0" smtClean="0"/>
              <a:t> </a:t>
            </a:r>
            <a:r>
              <a:rPr lang="el-GR" dirty="0" smtClean="0"/>
              <a:t>άνθρωπος μαθαίνει όχι μόνο με βάση τις ενισχύσεις και την αξιολόγηση των</a:t>
            </a:r>
            <a:r>
              <a:rPr lang="en-US" dirty="0" smtClean="0"/>
              <a:t> </a:t>
            </a:r>
            <a:r>
              <a:rPr lang="el-GR" dirty="0" smtClean="0"/>
              <a:t>συνεπειών των διάφορων μορφών συμπεριφοράς, αλλά μαθαίνει επίσης</a:t>
            </a:r>
            <a:r>
              <a:rPr lang="en-US" dirty="0" smtClean="0"/>
              <a:t> </a:t>
            </a:r>
            <a:r>
              <a:rPr lang="el-GR" dirty="0" smtClean="0"/>
              <a:t>παρακολουθώντας την συμπεριφορά των άλλων και κατ’ αυτόν τον τρόπο έχει</a:t>
            </a:r>
            <a:r>
              <a:rPr lang="en-US" dirty="0" smtClean="0"/>
              <a:t> </a:t>
            </a:r>
            <a:r>
              <a:rPr lang="el-GR" dirty="0" smtClean="0"/>
              <a:t>τη δυνατότητα και την ευκαιρία να μαθαίνει από τις εμπειρίες των άλλων.</a:t>
            </a:r>
            <a:endParaRPr lang="el-GR" dirty="0"/>
          </a:p>
        </p:txBody>
      </p:sp>
    </p:spTree>
    <p:extLst>
      <p:ext uri="{BB962C8B-B14F-4D97-AF65-F5344CB8AC3E}">
        <p14:creationId xmlns:p14="http://schemas.microsoft.com/office/powerpoint/2010/main" val="240961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a:bodyPr>
          <a:lstStyle/>
          <a:p>
            <a:r>
              <a:rPr lang="el-GR" dirty="0" smtClean="0"/>
              <a:t>Οι συμπεριφοριστικές θεωρίες έλκουν τη φιλοσοφία τους από το θετικιστικό επιστημονικό παράδειγμα</a:t>
            </a:r>
            <a:r>
              <a:rPr lang="el-GR" dirty="0" smtClean="0"/>
              <a:t>, με </a:t>
            </a:r>
            <a:r>
              <a:rPr lang="el-GR" dirty="0" smtClean="0"/>
              <a:t>βασικό </a:t>
            </a:r>
            <a:r>
              <a:rPr lang="el-GR" dirty="0" smtClean="0"/>
              <a:t>ερώτημα </a:t>
            </a:r>
            <a:r>
              <a:rPr lang="el-GR" dirty="0" smtClean="0"/>
              <a:t>«πώς είναι δυνατόν να αποκτήσουμε αδιαμφισβήτητες γνώσεις, για την πραγματικότητα, την κατ' αίσθηση εμπειρία, τα (θετικά) γεγονότα, τα οποία </a:t>
            </a:r>
            <a:r>
              <a:rPr lang="el-GR" dirty="0" smtClean="0"/>
              <a:t>αποτελούν </a:t>
            </a:r>
            <a:r>
              <a:rPr lang="el-GR" dirty="0" smtClean="0"/>
              <a:t>τον αδιαμφισβήτητο και έγκυρο χώρο αναζήτησης της </a:t>
            </a:r>
            <a:r>
              <a:rPr lang="el-GR" dirty="0" smtClean="0"/>
              <a:t>γνώσης; »</a:t>
            </a:r>
            <a:endParaRPr lang="el-GR" dirty="0"/>
          </a:p>
        </p:txBody>
      </p:sp>
      <p:sp>
        <p:nvSpPr>
          <p:cNvPr id="4" name="Θέση περιεχομένου 3"/>
          <p:cNvSpPr>
            <a:spLocks noGrp="1"/>
          </p:cNvSpPr>
          <p:nvPr>
            <p:ph sz="half" idx="2"/>
          </p:nvPr>
        </p:nvSpPr>
        <p:spPr/>
        <p:txBody>
          <a:bodyPr>
            <a:normAutofit/>
          </a:bodyPr>
          <a:lstStyle/>
          <a:p>
            <a:r>
              <a:rPr lang="el-GR" dirty="0" smtClean="0"/>
              <a:t>Στον άξονα των συμπεριφοριστικών θεωριών βρίσκεται η αντίληψη ότι η μάθηση προκύπτει ως αποτέλεσμα των εξωτερικών ερεθισμάτων που προέρχονται από το περιβάλλον και την αντίδραση του ανθρώπινου εγκεφάλου.</a:t>
            </a:r>
            <a:endParaRPr lang="el-GR" dirty="0"/>
          </a:p>
        </p:txBody>
      </p:sp>
    </p:spTree>
    <p:extLst>
      <p:ext uri="{BB962C8B-B14F-4D97-AF65-F5344CB8AC3E}">
        <p14:creationId xmlns:p14="http://schemas.microsoft.com/office/powerpoint/2010/main" val="233212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Κλασική Εξαρτημένη Μάθησης του </a:t>
            </a:r>
            <a:r>
              <a:rPr lang="el-GR" dirty="0" err="1" smtClean="0"/>
              <a:t>Pavlov</a:t>
            </a:r>
            <a:endParaRPr lang="el-GR" dirty="0"/>
          </a:p>
        </p:txBody>
      </p:sp>
      <p:sp>
        <p:nvSpPr>
          <p:cNvPr id="3" name="Θέση περιεχομένου 2"/>
          <p:cNvSpPr>
            <a:spLocks noGrp="1"/>
          </p:cNvSpPr>
          <p:nvPr>
            <p:ph sz="half" idx="1"/>
          </p:nvPr>
        </p:nvSpPr>
        <p:spPr/>
        <p:txBody>
          <a:bodyPr/>
          <a:lstStyle/>
          <a:p>
            <a:r>
              <a:rPr lang="el-GR" dirty="0" smtClean="0"/>
              <a:t>Η βασική ιδέα του μαθησιακού αυτού </a:t>
            </a:r>
            <a:r>
              <a:rPr lang="el-GR" dirty="0" smtClean="0"/>
              <a:t>προτύπου ενυπάρχει </a:t>
            </a:r>
            <a:r>
              <a:rPr lang="el-GR" dirty="0" smtClean="0"/>
              <a:t>στην υπόθεση ότι η μάθηση δεν αποτελεί τίποτε άλλο παρά σύνδεση μίας ορισμένης συμπεριφοράς (αντίδρασης) με ένα περιστασιακό δεδομένο (ερέθισμα).</a:t>
            </a:r>
            <a:endParaRPr lang="el-GR" dirty="0"/>
          </a:p>
        </p:txBody>
      </p:sp>
      <p:pic>
        <p:nvPicPr>
          <p:cNvPr id="7" name="Θέση περιεχομένου 6"/>
          <p:cNvPicPr>
            <a:picLocks noGrp="1" noChangeAspect="1"/>
          </p:cNvPicPr>
          <p:nvPr>
            <p:ph sz="half" idx="2"/>
          </p:nvPr>
        </p:nvPicPr>
        <p:blipFill>
          <a:blip r:embed="rId2"/>
          <a:stretch>
            <a:fillRect/>
          </a:stretch>
        </p:blipFill>
        <p:spPr>
          <a:xfrm>
            <a:off x="7458869" y="2125663"/>
            <a:ext cx="3778250" cy="3778250"/>
          </a:xfrm>
          <a:prstGeom prst="rect">
            <a:avLst/>
          </a:prstGeom>
        </p:spPr>
      </p:pic>
    </p:spTree>
    <p:extLst>
      <p:ext uri="{BB962C8B-B14F-4D97-AF65-F5344CB8AC3E}">
        <p14:creationId xmlns:p14="http://schemas.microsoft.com/office/powerpoint/2010/main" val="351601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fontScale="92500"/>
          </a:bodyPr>
          <a:lstStyle/>
          <a:p>
            <a:r>
              <a:rPr lang="el-GR" dirty="0" smtClean="0"/>
              <a:t>Το "σχήμα" της εξαρτημένης μάθησης, είναι το γεγονός εκείνο κατά το οποίο ένα ουδέτερο και ένα εξαρτημένο ερέθισμα, όταν συνδεθεί με χρονική συνάφεια και με τον κατάλληλο τρόπο με ένα ανεξάρτητο και φυσικό ερέθισμα, προκαλεί την ίδια με αυτό αντίδραση. Λόγω αυτής της υποκατάστασης του φυσικού ερεθίσματος από κάποιο εξαρτημένο ("τεχνητό") ερέθισμα, το είδος αυτό μάθησης ονομάζεται και "μάθηση με υποκατάσταση".</a:t>
            </a:r>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7191375" y="2809478"/>
            <a:ext cx="4313238" cy="2410620"/>
          </a:xfrm>
          <a:prstGeom prst="rect">
            <a:avLst/>
          </a:prstGeom>
        </p:spPr>
      </p:pic>
    </p:spTree>
    <p:extLst>
      <p:ext uri="{BB962C8B-B14F-4D97-AF65-F5344CB8AC3E}">
        <p14:creationId xmlns:p14="http://schemas.microsoft.com/office/powerpoint/2010/main" val="244064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287" y="1331084"/>
            <a:ext cx="7547019" cy="4863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117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lnSpcReduction="10000"/>
          </a:bodyPr>
          <a:lstStyle/>
          <a:p>
            <a:r>
              <a:rPr lang="el-GR" dirty="0" smtClean="0"/>
              <a:t>Στην Κλασική Εξαρτημένη Μάθηση, κρίσιμος παράγοντας ώστε να συντελεστεί, είναι η χρονική συνάφεια του ανεξάρτητου και του εξαρτημένου ερεθίσματος. </a:t>
            </a:r>
            <a:endParaRPr lang="el-GR" dirty="0" smtClean="0"/>
          </a:p>
          <a:p>
            <a:r>
              <a:rPr lang="el-GR" dirty="0" smtClean="0"/>
              <a:t>Οι </a:t>
            </a:r>
            <a:r>
              <a:rPr lang="el-GR" dirty="0" smtClean="0"/>
              <a:t>όροι και οι αρχές της είναι:</a:t>
            </a:r>
          </a:p>
          <a:p>
            <a:pPr marL="0" indent="0">
              <a:buNone/>
            </a:pPr>
            <a:r>
              <a:rPr lang="el-GR" dirty="0" smtClean="0"/>
              <a:t>1. Το εξαρτημένο ερέθισμα να είναι έντονο και ευδιάκριτο</a:t>
            </a:r>
          </a:p>
          <a:p>
            <a:pPr marL="0" indent="0">
              <a:buNone/>
            </a:pPr>
            <a:r>
              <a:rPr lang="el-GR" dirty="0" smtClean="0"/>
              <a:t>2. Να είναι πολύ κοντά χρονικά το εξαρτημένο με το ανεξάρτητο ερέθισμα (χρονική συνάφεια)</a:t>
            </a:r>
            <a:endParaRPr lang="el-GR" dirty="0"/>
          </a:p>
        </p:txBody>
      </p:sp>
      <p:sp>
        <p:nvSpPr>
          <p:cNvPr id="4" name="Θέση περιεχομένου 3"/>
          <p:cNvSpPr>
            <a:spLocks noGrp="1"/>
          </p:cNvSpPr>
          <p:nvPr>
            <p:ph sz="half" idx="2"/>
          </p:nvPr>
        </p:nvSpPr>
        <p:spPr/>
        <p:txBody>
          <a:bodyPr>
            <a:normAutofit lnSpcReduction="10000"/>
          </a:bodyPr>
          <a:lstStyle/>
          <a:p>
            <a:pPr marL="0" indent="0">
              <a:buNone/>
            </a:pPr>
            <a:r>
              <a:rPr lang="el-GR" dirty="0" smtClean="0"/>
              <a:t>3. Η αρχή της ενδυνάμωσης, σύμφωνα με την οποία, η νέα σύνδεση ενισχύεται με την επανάληψη της παρουσίασης των δύο ερεθισμάτων και μάλιστα πολλές φορές.</a:t>
            </a:r>
          </a:p>
          <a:p>
            <a:pPr marL="0" indent="0">
              <a:buNone/>
            </a:pPr>
            <a:r>
              <a:rPr lang="el-GR" dirty="0" smtClean="0"/>
              <a:t>4. Η αρχή της απόσβεσης, σύμφωνα με την οποία η μάθηση "χάνεται" και μια συμπεριφορά παύει να συνδέεται με ένα εξαρτημένο ερέθισμα αν δε </a:t>
            </a:r>
            <a:r>
              <a:rPr lang="el-GR" dirty="0" smtClean="0"/>
              <a:t>λάβουν χώρα </a:t>
            </a:r>
            <a:r>
              <a:rPr lang="el-GR" dirty="0" smtClean="0"/>
              <a:t>επαναλήψεις ή αν το εξαρτημένο ερέθισμα είναι δυσάρεστο,</a:t>
            </a:r>
            <a:endParaRPr lang="el-GR" dirty="0"/>
          </a:p>
        </p:txBody>
      </p:sp>
    </p:spTree>
    <p:extLst>
      <p:ext uri="{BB962C8B-B14F-4D97-AF65-F5344CB8AC3E}">
        <p14:creationId xmlns:p14="http://schemas.microsoft.com/office/powerpoint/2010/main" val="3562989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John</a:t>
            </a:r>
            <a:r>
              <a:rPr lang="el-GR" dirty="0" smtClean="0"/>
              <a:t> </a:t>
            </a:r>
            <a:r>
              <a:rPr lang="el-GR" dirty="0" err="1" smtClean="0"/>
              <a:t>Watson</a:t>
            </a:r>
            <a:r>
              <a:rPr lang="el-GR" dirty="0" smtClean="0"/>
              <a:t> θεωρούμενος "πατέρας του</a:t>
            </a:r>
            <a:br>
              <a:rPr lang="el-GR" dirty="0" smtClean="0"/>
            </a:br>
            <a:r>
              <a:rPr lang="el-GR" dirty="0" smtClean="0"/>
              <a:t>συμπεριφορισμού’’.</a:t>
            </a:r>
            <a:endParaRPr lang="el-GR" dirty="0"/>
          </a:p>
        </p:txBody>
      </p:sp>
      <p:sp>
        <p:nvSpPr>
          <p:cNvPr id="3" name="Θέση περιεχομένου 2"/>
          <p:cNvSpPr>
            <a:spLocks noGrp="1"/>
          </p:cNvSpPr>
          <p:nvPr>
            <p:ph sz="half" idx="1"/>
          </p:nvPr>
        </p:nvSpPr>
        <p:spPr/>
        <p:txBody>
          <a:bodyPr/>
          <a:lstStyle/>
          <a:p>
            <a:r>
              <a:rPr lang="el-GR" dirty="0" smtClean="0"/>
              <a:t>Γενικά, η Κλασική Εξαρτημένη Μάθηση έρχεται </a:t>
            </a:r>
            <a:r>
              <a:rPr lang="el-GR" dirty="0" err="1" smtClean="0"/>
              <a:t>να"εξηγήσει</a:t>
            </a:r>
            <a:r>
              <a:rPr lang="el-GR" dirty="0" smtClean="0"/>
              <a:t>" απλές μορφές μάθησης, δίνοντας περισσότερο σημασία στην εκμάθηση ή </a:t>
            </a:r>
            <a:r>
              <a:rPr lang="el-GR" dirty="0" err="1" smtClean="0"/>
              <a:t>απομάθηση</a:t>
            </a:r>
            <a:r>
              <a:rPr lang="el-GR" dirty="0" smtClean="0"/>
              <a:t> συναισθηματικών και </a:t>
            </a:r>
            <a:r>
              <a:rPr lang="el-GR" dirty="0" err="1" smtClean="0"/>
              <a:t>παρωθητικών</a:t>
            </a:r>
            <a:r>
              <a:rPr lang="el-GR" dirty="0" smtClean="0"/>
              <a:t> μορφών συμπεριφοράς.</a:t>
            </a:r>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8057092" y="2125663"/>
            <a:ext cx="2581804" cy="3778250"/>
          </a:xfrm>
          <a:prstGeom prst="rect">
            <a:avLst/>
          </a:prstGeom>
        </p:spPr>
      </p:pic>
    </p:spTree>
    <p:extLst>
      <p:ext uri="{BB962C8B-B14F-4D97-AF65-F5344CB8AC3E}">
        <p14:creationId xmlns:p14="http://schemas.microsoft.com/office/powerpoint/2010/main" val="103594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Μάθηση με δοκιμή και πλάνη του </a:t>
            </a:r>
            <a:r>
              <a:rPr lang="el-GR" dirty="0" err="1" smtClean="0"/>
              <a:t>Thorndike</a:t>
            </a:r>
            <a:endParaRPr lang="el-GR" dirty="0"/>
          </a:p>
        </p:txBody>
      </p:sp>
      <p:sp>
        <p:nvSpPr>
          <p:cNvPr id="3" name="Θέση περιεχομένου 2"/>
          <p:cNvSpPr>
            <a:spLocks noGrp="1"/>
          </p:cNvSpPr>
          <p:nvPr>
            <p:ph sz="half" idx="1"/>
          </p:nvPr>
        </p:nvSpPr>
        <p:spPr/>
        <p:txBody>
          <a:bodyPr>
            <a:normAutofit/>
          </a:bodyPr>
          <a:lstStyle/>
          <a:p>
            <a:r>
              <a:rPr lang="el-GR" dirty="0" smtClean="0"/>
              <a:t>Την ίδια περίπου εποχή με τον </a:t>
            </a:r>
            <a:r>
              <a:rPr lang="el-GR" dirty="0" err="1" smtClean="0"/>
              <a:t>Pavlov</a:t>
            </a:r>
            <a:r>
              <a:rPr lang="el-GR" dirty="0" smtClean="0"/>
              <a:t> και ο </a:t>
            </a:r>
            <a:r>
              <a:rPr lang="el-GR" dirty="0" err="1" smtClean="0"/>
              <a:t>Thorndike</a:t>
            </a:r>
            <a:r>
              <a:rPr lang="el-GR" dirty="0"/>
              <a:t> </a:t>
            </a:r>
            <a:r>
              <a:rPr lang="el-GR" dirty="0" smtClean="0"/>
              <a:t>μελετούσε το φαινόμενο της μάθησης με πειράματα σε ζώα και κατέληξε σε ένα παρόμοιο θεωρητικό σχήμα με βάση το οποίο "η μάθηση δεν αποτελεί στην ουσία τίποτε άλλο από μετασχηματισμούς συνειρμικών συνδέσεων μεταξύ μιας δεδομένης προβληματικής κατάστασης και των αντιδράσεων του ανθρώπου.</a:t>
            </a:r>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7633494" y="2852738"/>
            <a:ext cx="3429000" cy="2324100"/>
          </a:xfrm>
          <a:prstGeom prst="rect">
            <a:avLst/>
          </a:prstGeom>
        </p:spPr>
      </p:pic>
    </p:spTree>
    <p:extLst>
      <p:ext uri="{BB962C8B-B14F-4D97-AF65-F5344CB8AC3E}">
        <p14:creationId xmlns:p14="http://schemas.microsoft.com/office/powerpoint/2010/main" val="237161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589" y="901522"/>
            <a:ext cx="7611415" cy="5190186"/>
          </a:xfrm>
          <a:prstGeom prst="rect">
            <a:avLst/>
          </a:prstGeom>
        </p:spPr>
      </p:pic>
    </p:spTree>
    <p:extLst>
      <p:ext uri="{BB962C8B-B14F-4D97-AF65-F5344CB8AC3E}">
        <p14:creationId xmlns:p14="http://schemas.microsoft.com/office/powerpoint/2010/main" val="2868004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116</TotalTime>
  <Words>975</Words>
  <Application>Microsoft Office PowerPoint</Application>
  <PresentationFormat>Ευρεία οθόνη</PresentationFormat>
  <Paragraphs>39</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Century Gothic</vt:lpstr>
      <vt:lpstr>Wingdings 3</vt:lpstr>
      <vt:lpstr>Wisp</vt:lpstr>
      <vt:lpstr>Συμπεριφοριστικές &amp; Γνωστικές Θεωρίες </vt:lpstr>
      <vt:lpstr>Παρουσίαση του PowerPoint</vt:lpstr>
      <vt:lpstr>Κλασική Εξαρτημένη Μάθησης του Pavlov</vt:lpstr>
      <vt:lpstr>Παρουσίαση του PowerPoint</vt:lpstr>
      <vt:lpstr>Παρουσίαση του PowerPoint</vt:lpstr>
      <vt:lpstr>Παρουσίαση του PowerPoint</vt:lpstr>
      <vt:lpstr>John Watson θεωρούμενος "πατέρας του συμπεριφορισμού’’.</vt:lpstr>
      <vt:lpstr>Μάθηση με δοκιμή και πλάνη του Thorndike</vt:lpstr>
      <vt:lpstr>Παρουσίαση του PowerPoint</vt:lpstr>
      <vt:lpstr>Παρουσίαση του PowerPoint</vt:lpstr>
      <vt:lpstr>Στη συνέχεια ο Thorndike κατέληξε στους εξής νόμους όσον αφορά τη μάθηση: </vt:lpstr>
      <vt:lpstr>Παρουσίαση του PowerPoint</vt:lpstr>
      <vt:lpstr>Η Συντελεστική Μάθηση του Skinner</vt:lpstr>
      <vt:lpstr>Παρουσίαση του PowerPoint</vt:lpstr>
      <vt:lpstr>Η συντελεστική μάθηση συμβαίνει όταν μία πράξη του υποκειμένου, είτε ακολουθηθεί άμεσα είτε συνοδευτεί κατά την εκδήλωσή της από ενισχυτικά για το υποκείμενο γεγονότα:    </vt:lpstr>
      <vt:lpstr>Κοινωνιογνωστική θεωρία</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Συμπεριφοριστικές &amp; Γνωστικές Θεωρίες</dc:title>
  <dc:creator>Γεώργιε</dc:creator>
  <cp:lastModifiedBy>Γεώργιε</cp:lastModifiedBy>
  <cp:revision>14</cp:revision>
  <dcterms:created xsi:type="dcterms:W3CDTF">2016-11-12T17:33:39Z</dcterms:created>
  <dcterms:modified xsi:type="dcterms:W3CDTF">2016-11-13T06:19:54Z</dcterms:modified>
</cp:coreProperties>
</file>